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1082" r:id="rId5"/>
    <p:sldId id="564" r:id="rId6"/>
    <p:sldId id="565" r:id="rId7"/>
    <p:sldId id="566" r:id="rId8"/>
    <p:sldId id="1121" r:id="rId9"/>
    <p:sldId id="1120" r:id="rId10"/>
    <p:sldId id="1113" r:id="rId11"/>
    <p:sldId id="272" r:id="rId12"/>
    <p:sldId id="1115" r:id="rId13"/>
    <p:sldId id="1119" r:id="rId14"/>
    <p:sldId id="1087" r:id="rId1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257" autoAdjust="0"/>
  </p:normalViewPr>
  <p:slideViewPr>
    <p:cSldViewPr snapToGrid="0">
      <p:cViewPr varScale="1">
        <p:scale>
          <a:sx n="58" d="100"/>
          <a:sy n="58"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04-06-2026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min]</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a:defRPr/>
            </a:pPr>
            <a:r>
              <a:rPr lang="da-DK" dirty="0"/>
              <a:t>Dette års tema er udviklet af Red Barnet, så nu skifter layoutet lidt. Som I kan se, handler det om ‘Online Fællesskaber &amp; SoMe' - altså sociale medier. Umiddelbart kunne man måske tænke, at det er langt fra, hvad en skole skal beskæftige sig med, men det begynder at fylde for børnene i og med at flere får mobiltelefoner, så derfor fylder det også noget for os, for de konflikter, de har på telefonen, tager de ofte med i skole.</a:t>
            </a:r>
          </a:p>
          <a:p>
            <a:pPr>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[Note: Dette tema kan naturligvis være relevant på flere forskellige klassetrin. Tag temaet og dialogen op på forældremødet, hvor det giver mening. I kan tilmed lade jer inspirere af materialerne til 2. klasse </a:t>
            </a:r>
            <a:r>
              <a:rPr lang="da-DK" dirty="0" err="1"/>
              <a:t>omh</a:t>
            </a:r>
            <a:r>
              <a:rPr lang="da-DK" dirty="0"/>
              <a:t>. ‘Digitalt liv – online og fysiske fællesskaber’].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a:t>EKSTRAMATERIALER:</a:t>
            </a:r>
            <a:br>
              <a:rPr lang="da-DK"/>
            </a:br>
            <a:r>
              <a:rPr lang="da-DK"/>
              <a:t>Vi kan anbefale, at I ser nærmere på materialer om Digital Dannelse her: https://on-undervisning.dk/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min]</a:t>
            </a:r>
          </a:p>
          <a:p>
            <a:r>
              <a:rPr lang="da-DK" dirty="0"/>
              <a:t>Gæt I gætte sangene ud fra de emoji-rebusser, vi har her?</a:t>
            </a:r>
          </a:p>
          <a:p>
            <a:r>
              <a:rPr lang="da-DK" dirty="0"/>
              <a:t>[Lad forældrene gætte]</a:t>
            </a:r>
          </a:p>
          <a:p>
            <a:endParaRPr lang="da-DK" dirty="0"/>
          </a:p>
          <a:p>
            <a:r>
              <a:rPr lang="da-DK" dirty="0"/>
              <a:t>Hvorfor denne leg? Ud over, at det er rart at grine sammen, så er det for at spore os ind på de udfordringer, børn kan have online. En udfordring kan være i kommunikationen, hvor det skrevne sprog giver mange muligheder for misforståelser. Emojis skulle hjælpe med at bringe den rette betydning frem, men det er ikke givet, at vi er enige om, hvad de forskellige emojis betyder. Og en manglende emoji kan også opfattes som et signal – ”er hun sur, eller hvad?!”</a:t>
            </a:r>
          </a:p>
          <a:p>
            <a:endParaRPr lang="da-DK" dirty="0"/>
          </a:p>
          <a:p>
            <a:r>
              <a:rPr lang="da-DK" dirty="0"/>
              <a:t>Vi skal tale om børnenes online fællesskaber og deres færden på sociale medier. Internettet kan betragtes som verdens største ”skolegård”, og der er ikke rigtig så mange ”gårdvagter” derinde. Det betyder, at vi skal klæde børnene på til at gebærde sig fornuftigt derinde, og vi skal være relevante voksne, de rækker ud til, hvis de støder på udfordringer. Bemærk, at vi ikke skal diskutere, om børnene skal være online eller ikke i dag. </a:t>
            </a:r>
          </a:p>
          <a:p>
            <a:endParaRPr lang="da-DK" dirty="0"/>
          </a:p>
          <a:p>
            <a:r>
              <a:rPr lang="da-DK" dirty="0"/>
              <a:t>[Til </a:t>
            </a:r>
            <a:r>
              <a:rPr lang="da-DK"/>
              <a:t>intern information; Sangene </a:t>
            </a:r>
            <a:r>
              <a:rPr lang="da-DK" dirty="0"/>
              <a:t>som der henvises til er:</a:t>
            </a:r>
          </a:p>
          <a:p>
            <a:pPr marL="171450" indent="-171450">
              <a:buFontTx/>
              <a:buChar char="-"/>
            </a:pPr>
            <a:r>
              <a:rPr lang="da-DK" dirty="0"/>
              <a:t>No </a:t>
            </a:r>
            <a:r>
              <a:rPr lang="da-DK" dirty="0" err="1"/>
              <a:t>woman</a:t>
            </a:r>
            <a:r>
              <a:rPr lang="da-DK" dirty="0"/>
              <a:t> no </a:t>
            </a:r>
            <a:r>
              <a:rPr lang="da-DK" dirty="0" err="1"/>
              <a:t>cry</a:t>
            </a:r>
            <a:endParaRPr lang="da-DK" dirty="0"/>
          </a:p>
          <a:p>
            <a:pPr marL="171450" indent="-171450">
              <a:buFontTx/>
              <a:buChar char="-"/>
            </a:pPr>
            <a:r>
              <a:rPr lang="da-DK" dirty="0" err="1"/>
              <a:t>Dancing</a:t>
            </a:r>
            <a:r>
              <a:rPr lang="da-DK" dirty="0"/>
              <a:t> queen</a:t>
            </a:r>
          </a:p>
          <a:p>
            <a:pPr marL="171450" indent="-171450">
              <a:buFontTx/>
              <a:buChar char="-"/>
            </a:pPr>
            <a:r>
              <a:rPr lang="da-DK" dirty="0"/>
              <a:t>Eye of the tiger</a:t>
            </a:r>
          </a:p>
          <a:p>
            <a:pPr marL="171450" indent="-171450">
              <a:buFontTx/>
              <a:buChar char="-"/>
            </a:pPr>
            <a:r>
              <a:rPr lang="da-DK" dirty="0" err="1"/>
              <a:t>It’s</a:t>
            </a:r>
            <a:r>
              <a:rPr lang="da-DK" dirty="0"/>
              <a:t> </a:t>
            </a:r>
            <a:r>
              <a:rPr lang="da-DK" dirty="0" err="1"/>
              <a:t>raining</a:t>
            </a:r>
            <a:r>
              <a:rPr lang="da-DK" dirty="0"/>
              <a:t> men</a:t>
            </a:r>
          </a:p>
          <a:p>
            <a:pPr marL="171450" indent="-171450">
              <a:buFontTx/>
              <a:buChar char="-"/>
            </a:pPr>
            <a:r>
              <a:rPr lang="da-DK" dirty="0"/>
              <a:t>Englishman in New York</a:t>
            </a:r>
          </a:p>
          <a:p>
            <a:pPr marL="171450" indent="-171450">
              <a:buFontTx/>
              <a:buChar char="-"/>
            </a:pPr>
            <a:r>
              <a:rPr lang="da-DK" dirty="0" err="1"/>
              <a:t>Don’t</a:t>
            </a:r>
            <a:r>
              <a:rPr lang="da-DK" dirty="0"/>
              <a:t> </a:t>
            </a:r>
            <a:r>
              <a:rPr lang="da-DK" dirty="0" err="1"/>
              <a:t>cry</a:t>
            </a:r>
            <a:r>
              <a:rPr lang="da-DK" dirty="0"/>
              <a:t> for </a:t>
            </a:r>
            <a:r>
              <a:rPr lang="da-DK" dirty="0" err="1"/>
              <a:t>me</a:t>
            </a:r>
            <a:r>
              <a:rPr lang="da-DK" dirty="0"/>
              <a:t> Argentina]</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FFFF08-BA74-3E4E-B67B-CFCBDE5D983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8266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min]</a:t>
            </a:r>
          </a:p>
          <a:p>
            <a:r>
              <a:rPr lang="da-DK" dirty="0"/>
              <a:t>Red Barnet har gennem projektet, </a:t>
            </a:r>
            <a:r>
              <a:rPr lang="da-DK" dirty="0" err="1"/>
              <a:t>deSHAME</a:t>
            </a:r>
            <a:r>
              <a:rPr lang="da-DK" dirty="0"/>
              <a:t>, spurgt børn i alderen 0-12 år, hvad de bruger nettet til, og dette er nogle af svarene.</a:t>
            </a:r>
          </a:p>
          <a:p>
            <a:r>
              <a:rPr lang="da-DK" dirty="0"/>
              <a:t>Meget af det, ligner det, vi måske selv laver online. Bortset fra, at vi også har Netbank og Aula, vi skal forholde os til</a:t>
            </a:r>
            <a:r>
              <a:rPr lang="da-DK" dirty="0">
                <a:sym typeface="Wingdings" panose="05000000000000000000" pitchFamily="2" charset="2"/>
              </a:rPr>
              <a:t></a:t>
            </a:r>
            <a:endParaRPr lang="da-DK" dirty="0"/>
          </a:p>
          <a:p>
            <a:endParaRPr lang="da-DK" dirty="0"/>
          </a:p>
        </p:txBody>
      </p:sp>
      <p:sp>
        <p:nvSpPr>
          <p:cNvPr id="4" name="Pladsholder til slidenummer 3"/>
          <p:cNvSpPr>
            <a:spLocks noGrp="1"/>
          </p:cNvSpPr>
          <p:nvPr>
            <p:ph type="sldNum" sz="quarter" idx="5"/>
          </p:nvPr>
        </p:nvSpPr>
        <p:spPr/>
        <p:txBody>
          <a:bodyPr/>
          <a:lstStyle/>
          <a:p>
            <a:fld id="{23FFFF08-BA74-3E4E-B67B-CFCBDE5D9836}" type="slidenum">
              <a:rPr lang="en-US" smtClean="0"/>
              <a:t>3</a:t>
            </a:fld>
            <a:endParaRPr lang="en-US"/>
          </a:p>
        </p:txBody>
      </p:sp>
    </p:spTree>
    <p:extLst>
      <p:ext uri="{BB962C8B-B14F-4D97-AF65-F5344CB8AC3E}">
        <p14:creationId xmlns:p14="http://schemas.microsoft.com/office/powerpoint/2010/main" val="236783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min]</a:t>
            </a:r>
          </a:p>
          <a:p>
            <a:r>
              <a:rPr lang="da-DK" dirty="0"/>
              <a:t>Her er eksempler fra </a:t>
            </a:r>
            <a:r>
              <a:rPr lang="da-DK" dirty="0" err="1"/>
              <a:t>deSHAME</a:t>
            </a:r>
            <a:r>
              <a:rPr lang="da-DK" dirty="0"/>
              <a:t>, og de dækker 9-12-åriges oplevelser i 2020</a:t>
            </a:r>
          </a:p>
          <a:p>
            <a:endParaRPr lang="da-DK" dirty="0"/>
          </a:p>
          <a:p>
            <a:r>
              <a:rPr lang="da-DK" b="1" dirty="0"/>
              <a:t>Konflikter med venner</a:t>
            </a:r>
          </a:p>
          <a:p>
            <a:r>
              <a:rPr lang="da-DK" b="0" dirty="0"/>
              <a:t>Det skrevne sprog kan skabe misforståelser, og brugen af emojis hjælper ikke altid kommunikationen på vej i positiv retning.</a:t>
            </a:r>
          </a:p>
          <a:p>
            <a:r>
              <a:rPr lang="da-DK" b="0" dirty="0"/>
              <a:t>Det kan også være, at børnene på Snap </a:t>
            </a:r>
            <a:r>
              <a:rPr lang="da-DK" b="0" dirty="0" err="1"/>
              <a:t>Map</a:t>
            </a:r>
            <a:r>
              <a:rPr lang="da-DK" b="0" dirty="0"/>
              <a:t> [indstilling på </a:t>
            </a:r>
            <a:r>
              <a:rPr lang="da-DK" b="0" dirty="0" err="1"/>
              <a:t>SnapChat</a:t>
            </a:r>
            <a:r>
              <a:rPr lang="da-DK" b="0" dirty="0"/>
              <a:t>, hvor man kan se, hvor end venner befinder sig] kan se, at deres venner er sammen uden dem, mens de egentlig havde sagt, at de skulle noget andet. </a:t>
            </a:r>
          </a:p>
          <a:p>
            <a:endParaRPr lang="da-DK" b="0" dirty="0"/>
          </a:p>
          <a:p>
            <a:r>
              <a:rPr lang="da-DK" b="1" dirty="0"/>
              <a:t>Støder på stødende indhold</a:t>
            </a:r>
          </a:p>
          <a:p>
            <a:r>
              <a:rPr lang="da-DK" b="0" dirty="0"/>
              <a:t>Det kan både være, at de i et </a:t>
            </a:r>
            <a:r>
              <a:rPr lang="da-DK" b="0" dirty="0" err="1"/>
              <a:t>uovervåget</a:t>
            </a:r>
            <a:r>
              <a:rPr lang="da-DK" b="0" dirty="0"/>
              <a:t> øjeblik får lyst til at søge på indhold, som de ikke burde se, men det kan også ske, når de søger på relevant indhold. En søgning på sax (saxofon) eller pig [gris på engelsk] kan med en enkelt slåfejl lede børnene andre steder hen.</a:t>
            </a:r>
          </a:p>
          <a:p>
            <a:endParaRPr lang="da-DK" b="0" dirty="0"/>
          </a:p>
          <a:p>
            <a:r>
              <a:rPr lang="da-DK" b="1" dirty="0"/>
              <a:t>Mobning</a:t>
            </a:r>
          </a:p>
          <a:p>
            <a:r>
              <a:rPr lang="da-DK" b="0" dirty="0"/>
              <a:t>Det kan være lede kommentarer til indhold, der lægges op. Had-grupper (alle os, der hader Maiken fra 3.B). Manglende likes. Manglende invitationer til grupper. Deling af billeder uden samtykke. Mobning i skolen med udgangspunkt i gamle videoer, børnene selv har lagt op tidligere.</a:t>
            </a:r>
          </a:p>
          <a:p>
            <a:endParaRPr lang="da-DK" b="0" dirty="0"/>
          </a:p>
          <a:p>
            <a:r>
              <a:rPr lang="da-DK" b="1" dirty="0"/>
              <a:t>Fake news</a:t>
            </a:r>
          </a:p>
          <a:p>
            <a:r>
              <a:rPr lang="da-DK" b="0" dirty="0"/>
              <a:t>Det kan både være indhold, der med vilje er manipulerende, men det kan også være misforståelser, der får lov at blive liggende, fordi ingen skal tjekke indholdet på fx YouTube.</a:t>
            </a:r>
          </a:p>
          <a:p>
            <a:endParaRPr lang="da-DK" b="0" dirty="0"/>
          </a:p>
          <a:p>
            <a:r>
              <a:rPr lang="da-DK" b="1" dirty="0"/>
              <a:t>Voldsomt sprogbrug</a:t>
            </a:r>
          </a:p>
          <a:p>
            <a:r>
              <a:rPr lang="da-DK" b="0" dirty="0"/>
              <a:t>Fx i forbindelse med </a:t>
            </a:r>
            <a:r>
              <a:rPr lang="da-DK" b="0" dirty="0" err="1"/>
              <a:t>gaming</a:t>
            </a:r>
            <a:r>
              <a:rPr lang="da-DK" b="0" dirty="0"/>
              <a:t>, hvor chatten kan blive fyldt med homofobiske eller racistiske udtryk</a:t>
            </a:r>
          </a:p>
          <a:p>
            <a:endParaRPr lang="da-DK" b="1" dirty="0"/>
          </a:p>
        </p:txBody>
      </p:sp>
      <p:sp>
        <p:nvSpPr>
          <p:cNvPr id="4" name="Pladsholder til slidenummer 3"/>
          <p:cNvSpPr>
            <a:spLocks noGrp="1"/>
          </p:cNvSpPr>
          <p:nvPr>
            <p:ph type="sldNum" sz="quarter" idx="5"/>
          </p:nvPr>
        </p:nvSpPr>
        <p:spPr/>
        <p:txBody>
          <a:bodyPr/>
          <a:lstStyle/>
          <a:p>
            <a:fld id="{23FFFF08-BA74-3E4E-B67B-CFCBDE5D9836}" type="slidenum">
              <a:rPr lang="en-US" smtClean="0"/>
              <a:t>4</a:t>
            </a:fld>
            <a:endParaRPr lang="en-US"/>
          </a:p>
        </p:txBody>
      </p:sp>
    </p:spTree>
    <p:extLst>
      <p:ext uri="{BB962C8B-B14F-4D97-AF65-F5344CB8AC3E}">
        <p14:creationId xmlns:p14="http://schemas.microsoft.com/office/powerpoint/2010/main" val="735949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baseline="0" dirty="0"/>
              <a:t>[4 min]</a:t>
            </a:r>
          </a:p>
          <a:p>
            <a:endParaRPr lang="da-DK" b="0" baseline="0" dirty="0"/>
          </a:p>
          <a:p>
            <a:r>
              <a:rPr lang="da-DK" b="1" baseline="0" dirty="0"/>
              <a:t>Usynligt for voksne</a:t>
            </a:r>
          </a:p>
          <a:p>
            <a:r>
              <a:rPr lang="da-DK" b="0" baseline="0" dirty="0"/>
              <a:t>For det første, at de er alene om det. Udfordringerne opstår typisk, når de er alene med skærmen. Og forældrene er jo ikke (altid) til stede i chatten i et online spil, eller i klassechatten. </a:t>
            </a:r>
          </a:p>
          <a:p>
            <a:endParaRPr lang="da-DK" b="0" baseline="0" dirty="0"/>
          </a:p>
          <a:p>
            <a:r>
              <a:rPr lang="da-DK" b="1" baseline="0" dirty="0"/>
              <a:t>Ansigtsløs kommunikation</a:t>
            </a:r>
            <a:endParaRPr lang="da-DK" sz="2200" kern="1200" baseline="0" dirty="0">
              <a:solidFill>
                <a:schemeClr val="tx1"/>
              </a:solidFill>
              <a:latin typeface="+mn-lt"/>
              <a:ea typeface="+mn-ea"/>
              <a:cs typeface="+mn-cs"/>
            </a:endParaRPr>
          </a:p>
          <a:p>
            <a:r>
              <a:rPr lang="da-DK" b="0" baseline="0" dirty="0"/>
              <a:t>Den ansigtsløse kommunikation kan medføre en masse udfordringer. Når vi ikke kan se modtagerens ansigt, kan vi ikke afstemme vores kommunikation med dem. Alt det, vi med vores kropssprog plejer at sige mellem linjerne, er der ikke adgang til. Det skaber grobund for mange misforståelser. Også selvom vi bruger smileys som erstatning for kropssproget.</a:t>
            </a:r>
          </a:p>
          <a:p>
            <a:endParaRPr lang="da-DK" b="0" baseline="0" dirty="0"/>
          </a:p>
          <a:p>
            <a:r>
              <a:rPr lang="da-DK" b="1" baseline="0" dirty="0"/>
              <a:t>Manglende konsekvensberegning</a:t>
            </a:r>
          </a:p>
          <a:p>
            <a:r>
              <a:rPr lang="da-DK" b="0" baseline="0" dirty="0"/>
              <a:t>Børns hjerner er ikke færdigudviklede, og konsekvensberegning er ikke en evne, vi kan forvente, at de har, før deres frontallap er færdigudviklet i ungdomsårene. Det betyder jo ikke, at de slet ikke kender forskel på rigtigt og forkert, men vi kan ikke forvente, at de har det fulde overblik over, hvad deres handlinger kan føre til. </a:t>
            </a:r>
          </a:p>
          <a:p>
            <a:endParaRPr lang="da-DK" b="0" baseline="0" dirty="0"/>
          </a:p>
          <a:p>
            <a:r>
              <a:rPr lang="da-DK" b="1" baseline="0" dirty="0"/>
              <a:t>Nettet er uendeligt i tid og sted</a:t>
            </a:r>
          </a:p>
          <a:p>
            <a:r>
              <a:rPr lang="da-DK" b="0" baseline="0" dirty="0"/>
              <a:t>Dertil kommer, at nettet er uendeligt, så hvis der først sker noget – en video, der er lagt op, eller et billede, der bliver delt – er det næsten umuligt at få det fjernet igen. Der er altid en risiko for, at det dukker op i igen, fordi fremmede har downloadet eller taget et screenshot af det.</a:t>
            </a:r>
          </a:p>
          <a:p>
            <a:endParaRPr lang="da-DK" b="0" baseline="0" dirty="0"/>
          </a:p>
          <a:p>
            <a:r>
              <a:rPr lang="da-DK" b="1" baseline="0" dirty="0"/>
              <a:t>Opmærksomhedstyv</a:t>
            </a:r>
            <a:r>
              <a:rPr lang="da-DK" b="0" baseline="0" dirty="0"/>
              <a:t> </a:t>
            </a:r>
          </a:p>
          <a:p>
            <a:r>
              <a:rPr lang="da-DK" b="0" baseline="0" dirty="0"/>
              <a:t>En anden udfordring med digitale medier er, at de er bygget op på en måde, der får os til at blive ved med at være på. Videoer på YouTube, der fortsætter over i noget, som også kunne være interessant, at man har ”ild” sammen på Snapchat, når man har en ubrudt kæde af snaps. </a:t>
            </a:r>
          </a:p>
          <a:p>
            <a:endParaRPr lang="da-DK" b="0" baseline="0" dirty="0"/>
          </a:p>
          <a:p>
            <a:r>
              <a:rPr lang="da-DK" b="1" baseline="0" dirty="0"/>
              <a:t>Be </a:t>
            </a:r>
            <a:r>
              <a:rPr lang="da-DK" b="1" baseline="0" dirty="0" err="1"/>
              <a:t>there</a:t>
            </a:r>
            <a:r>
              <a:rPr lang="da-DK" b="1" baseline="0" dirty="0"/>
              <a:t> – or </a:t>
            </a:r>
            <a:r>
              <a:rPr lang="da-DK" b="1" baseline="0" dirty="0" err="1"/>
              <a:t>be</a:t>
            </a:r>
            <a:r>
              <a:rPr lang="da-DK" b="1" baseline="0" dirty="0"/>
              <a:t> </a:t>
            </a:r>
            <a:r>
              <a:rPr lang="da-DK" b="1" baseline="0" dirty="0" err="1"/>
              <a:t>nobody</a:t>
            </a:r>
            <a:endParaRPr lang="da-DK" b="1" baseline="0" dirty="0"/>
          </a:p>
          <a:p>
            <a:r>
              <a:rPr lang="da-DK" b="0" baseline="0" dirty="0"/>
              <a:t>Den sidste udfordring er, at det ikke føles som en reel mulighed ikke at være der. Det kan være en indgang til det fysiske fællesskab, at man er med online. Fx invitationer til ting og dialog om lektier</a:t>
            </a:r>
            <a:endParaRPr lang="da-DK" b="0" dirty="0"/>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1046878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rtl="0" fontAlgn="base"/>
            <a:r>
              <a:rPr lang="da-DK" b="0" i="0" u="none" strike="noStrike" dirty="0">
                <a:solidFill>
                  <a:srgbClr val="000000"/>
                </a:solidFill>
                <a:effectLst/>
                <a:highlight>
                  <a:srgbClr val="F5F5F5"/>
                </a:highlight>
                <a:latin typeface="Aptos" panose="020B0004020202020204" pitchFamily="34" charset="0"/>
              </a:rPr>
              <a:t>[5 min]</a:t>
            </a:r>
            <a:r>
              <a:rPr lang="en-US" b="0" i="0" dirty="0">
                <a:solidFill>
                  <a:srgbClr val="444444"/>
                </a:solidFill>
                <a:effectLst/>
                <a:highlight>
                  <a:srgbClr val="F5F5F5"/>
                </a:highlight>
                <a:latin typeface="Aptos" panose="020B0004020202020204" pitchFamily="34" charset="0"/>
              </a:rPr>
              <a:t>​</a:t>
            </a:r>
          </a:p>
          <a:p>
            <a:pPr algn="l" rtl="0" fontAlgn="base"/>
            <a:endParaRPr lang="en-US" b="0" i="0" dirty="0">
              <a:solidFill>
                <a:srgbClr val="444444"/>
              </a:solidFill>
              <a:effectLst/>
              <a:highlight>
                <a:srgbClr val="F5F5F5"/>
              </a:highlight>
              <a:latin typeface="Aptos" panose="020B0004020202020204" pitchFamily="34" charset="0"/>
            </a:endParaRPr>
          </a:p>
          <a:p>
            <a:pPr algn="l" rtl="0" fontAlgn="base"/>
            <a:r>
              <a:rPr lang="da-DK" b="1" i="0" noProof="0" dirty="0">
                <a:solidFill>
                  <a:srgbClr val="444444"/>
                </a:solidFill>
                <a:effectLst/>
                <a:highlight>
                  <a:srgbClr val="F5F5F5"/>
                </a:highlight>
                <a:latin typeface="Aptos" panose="020B0004020202020204" pitchFamily="34" charset="0"/>
              </a:rPr>
              <a:t>Udskyde debuten på de sociale medier</a:t>
            </a:r>
          </a:p>
          <a:p>
            <a:pPr algn="l" rtl="0" fontAlgn="base"/>
            <a:r>
              <a:rPr lang="da-DK" b="0" i="0" noProof="0" dirty="0">
                <a:solidFill>
                  <a:srgbClr val="444444"/>
                </a:solidFill>
                <a:effectLst/>
                <a:highlight>
                  <a:srgbClr val="F5F5F5"/>
                </a:highlight>
                <a:latin typeface="Aptos" panose="020B0004020202020204" pitchFamily="34" charset="0"/>
              </a:rPr>
              <a:t>Det mest effektive for at beskytte børn mod ubehagelige oplevelser på nettet er at udskyde deres debut på de sociale medier og andre steder, hvor de kommunikerer med andre, som fx online spil og YouTube. Børnene kan have en fornemmelse af, at ”alle de andre har en profil på sociale medier”, men statistikken siger, at det kun er ca. halvdelen, der har det, før de er fyldt 10 år (https://bornsvilkar.dk/wp-content/uploads/2024/05/Boern-og-unges-liv-paa-sociale-medier_enkeltsidet.pdf). Red Barnet anbefaler, at forældrene sammen tager det ansvar for fællesskabet, at de ikke lader børn få en profil, før de er fyldt 13 år, og dermed lever op til de retningslinjer, de sociale medier har udstukket. Måske er der allerede nogle af jeres børn, der er på, og derfor skal vi også tale lidt om, hvordan vi kan hjælpe dem, når de allerede er på sociale medier.</a:t>
            </a:r>
          </a:p>
          <a:p>
            <a:pPr algn="l" rtl="0" fontAlgn="base"/>
            <a:endParaRPr lang="da-DK" b="0" i="0" noProof="0" dirty="0">
              <a:solidFill>
                <a:srgbClr val="444444"/>
              </a:solidFill>
              <a:effectLst/>
              <a:highlight>
                <a:srgbClr val="F5F5F5"/>
              </a:highlight>
              <a:latin typeface="Aptos" panose="020B0004020202020204" pitchFamily="34" charset="0"/>
            </a:endParaRPr>
          </a:p>
          <a:p>
            <a:pPr algn="l" rtl="0" fontAlgn="base"/>
            <a:r>
              <a:rPr lang="da-DK" b="1" i="0" noProof="0" dirty="0">
                <a:solidFill>
                  <a:srgbClr val="444444"/>
                </a:solidFill>
                <a:effectLst/>
                <a:highlight>
                  <a:srgbClr val="F5F5F5"/>
                </a:highlight>
                <a:latin typeface="Aptos" panose="020B0004020202020204" pitchFamily="34" charset="0"/>
              </a:rPr>
              <a:t>Klæde eleverne på til at gebærde sig på nettet</a:t>
            </a:r>
          </a:p>
          <a:p>
            <a:r>
              <a:rPr lang="da-DK" dirty="0">
                <a:solidFill>
                  <a:srgbClr val="444444"/>
                </a:solidFill>
                <a:highlight>
                  <a:srgbClr val="F5F5F5"/>
                </a:highlight>
                <a:latin typeface="Aptos"/>
              </a:rPr>
              <a:t>Vi tager som skole ansvar for at undervise i digital dannelse. I som forældre kan blandt andet bidrage ved at hjælpe børnene med at værne om deres privatliv og tale om, hvordan man sætter grænser og beskytter sig selv.</a:t>
            </a:r>
          </a:p>
          <a:p>
            <a:pPr fontAlgn="base"/>
            <a:endParaRPr lang="da-DK" b="1" dirty="0">
              <a:solidFill>
                <a:srgbClr val="444444"/>
              </a:solidFill>
              <a:highlight>
                <a:srgbClr val="F5F5F5"/>
              </a:highlight>
              <a:latin typeface="Aptos"/>
            </a:endParaRPr>
          </a:p>
          <a:p>
            <a:pPr fontAlgn="base"/>
            <a:r>
              <a:rPr lang="da-DK" b="1" dirty="0">
                <a:solidFill>
                  <a:srgbClr val="444444"/>
                </a:solidFill>
                <a:highlight>
                  <a:srgbClr val="F5F5F5"/>
                </a:highlight>
                <a:latin typeface="Aptos"/>
              </a:rPr>
              <a:t>Være gode rollemodeller og relevante voksne</a:t>
            </a:r>
          </a:p>
          <a:p>
            <a:pPr algn="l"/>
            <a:r>
              <a:rPr lang="da-DK" b="0" dirty="0">
                <a:solidFill>
                  <a:srgbClr val="444444"/>
                </a:solidFill>
                <a:highlight>
                  <a:srgbClr val="F5F5F5"/>
                </a:highlight>
                <a:latin typeface="Aptos"/>
              </a:rPr>
              <a:t>Uanset hvor meget, vi klæder børnene på og prøver at beskytte dem mod ubehagelige oplevelser online, kan de risikerer at møde det alligevel. Det er vigtigt, at vi som voksne bevarer roen og hjælper børnene med at håndtere det. Også selvom vi oplever, at de har brudt en aftale. Mange børn fortæller ikke de voksne, når der er sket noget ubehageligt på nettet. Dels, fordi de ikke tro, at de voksne kan hjælpe. Dels, fordi de er bange for konsekvenserne (at miste telefonen eller appen). Det hjælper, når I som forældre viser jeres interesse for, hvad børnene laver, når de er online, for så er sandsynligheden for, at de kommer til jer, hvis noget bekymrer dem større – I er blevet relevante voksne, der forstår, hvad de taler om.</a:t>
            </a:r>
            <a:br>
              <a:rPr lang="da-DK" b="0" dirty="0">
                <a:solidFill>
                  <a:srgbClr val="444444"/>
                </a:solidFill>
                <a:highlight>
                  <a:srgbClr val="F5F5F5"/>
                </a:highlight>
                <a:latin typeface="Aptos"/>
              </a:rPr>
            </a:br>
            <a:endParaRPr lang="da-DK" b="0" dirty="0">
              <a:solidFill>
                <a:srgbClr val="444444"/>
              </a:solidFill>
              <a:highlight>
                <a:srgbClr val="F5F5F5"/>
              </a:highlight>
              <a:latin typeface="Aptos"/>
            </a:endParaRPr>
          </a:p>
          <a:p>
            <a:pPr algn="l"/>
            <a:r>
              <a:rPr lang="da-DK" sz="1200" b="0" kern="1200" dirty="0">
                <a:solidFill>
                  <a:srgbClr val="444444"/>
                </a:solidFill>
                <a:highlight>
                  <a:srgbClr val="F5F5F5"/>
                </a:highlight>
                <a:latin typeface="Aptos"/>
                <a:ea typeface="+mn-ea"/>
                <a:cs typeface="+mn-cs"/>
              </a:rPr>
              <a:t>Spørg f.eks. ind til: </a:t>
            </a:r>
          </a:p>
          <a:p>
            <a:pPr marL="171450" indent="-171450" algn="l">
              <a:buFontTx/>
              <a:buChar char="-"/>
            </a:pPr>
            <a:r>
              <a:rPr lang="da-DK" sz="1200" b="0" kern="1200" dirty="0">
                <a:solidFill>
                  <a:srgbClr val="444444"/>
                </a:solidFill>
                <a:highlight>
                  <a:srgbClr val="F5F5F5"/>
                </a:highlight>
                <a:latin typeface="Aptos"/>
                <a:ea typeface="+mn-ea"/>
                <a:cs typeface="+mn-cs"/>
              </a:rPr>
              <a:t>Hvad er det bedste og dårligste ved sociale medier?</a:t>
            </a:r>
          </a:p>
          <a:p>
            <a:pPr marL="171450" indent="-171450" algn="l">
              <a:buFontTx/>
              <a:buChar char="-"/>
            </a:pPr>
            <a:r>
              <a:rPr lang="da-DK" sz="1200" b="0" kern="1200" dirty="0">
                <a:solidFill>
                  <a:srgbClr val="444444"/>
                </a:solidFill>
                <a:highlight>
                  <a:srgbClr val="F5F5F5"/>
                </a:highlight>
                <a:latin typeface="Aptos"/>
                <a:ea typeface="+mn-ea"/>
                <a:cs typeface="+mn-cs"/>
              </a:rPr>
              <a:t>Hvilket socialt medie er dit yndlingsmedie? Hvad kan du særligt godt lide ved det?</a:t>
            </a:r>
          </a:p>
          <a:p>
            <a:pPr marL="171450" indent="-171450" algn="l">
              <a:buFontTx/>
              <a:buChar char="-"/>
            </a:pPr>
            <a:r>
              <a:rPr lang="da-DK" sz="1200" b="0" kern="1200" dirty="0">
                <a:solidFill>
                  <a:srgbClr val="444444"/>
                </a:solidFill>
                <a:highlight>
                  <a:srgbClr val="F5F5F5"/>
                </a:highlight>
                <a:latin typeface="Aptos"/>
                <a:ea typeface="+mn-ea"/>
                <a:cs typeface="+mn-cs"/>
              </a:rPr>
              <a:t>Hvis du skulle lave dit helt eget sociale medie, hvordan skulle det så være? (snak fx om målgruppe, koncept, kultur osv.)</a:t>
            </a:r>
          </a:p>
          <a:p>
            <a:pPr marL="171450" indent="-171450" algn="l">
              <a:buFontTx/>
              <a:buChar char="-"/>
            </a:pPr>
            <a:r>
              <a:rPr lang="da-DK" sz="1200" b="0" kern="1200" dirty="0">
                <a:solidFill>
                  <a:srgbClr val="444444"/>
                </a:solidFill>
                <a:highlight>
                  <a:srgbClr val="F5F5F5"/>
                </a:highlight>
                <a:latin typeface="Aptos"/>
                <a:ea typeface="+mn-ea"/>
                <a:cs typeface="+mn-cs"/>
              </a:rPr>
              <a:t>Vil du fortælle mig om et digitalt fællesskab, du ikke tror, jeg kender? (fx et socialt medie eller spil)</a:t>
            </a:r>
          </a:p>
          <a:p>
            <a:pPr fontAlgn="base"/>
            <a:endParaRPr lang="da-DK" b="0" dirty="0">
              <a:solidFill>
                <a:srgbClr val="444444"/>
              </a:solidFill>
              <a:highlight>
                <a:srgbClr val="F5F5F5"/>
              </a:highlight>
              <a:latin typeface="Aptos"/>
            </a:endParaRPr>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324855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a:t>
            </a:r>
            <a:r>
              <a:rPr lang="da-DK" dirty="0"/>
              <a:t>5 </a:t>
            </a:r>
            <a:r>
              <a:rPr lang="da-DK"/>
              <a:t>min]</a:t>
            </a:r>
          </a:p>
          <a:p>
            <a:endParaRPr lang="da-DK"/>
          </a:p>
          <a:p>
            <a:r>
              <a:rPr lang="da-DK" b="1"/>
              <a:t>Følg med i det online sociale liv og lær barnet at sætte grænser</a:t>
            </a:r>
          </a:p>
          <a:p>
            <a:r>
              <a:rPr lang="da-DK" b="0" i="0">
                <a:solidFill>
                  <a:srgbClr val="000000"/>
                </a:solidFill>
                <a:effectLst/>
                <a:highlight>
                  <a:srgbClr val="FFFFFF"/>
                </a:highlight>
                <a:latin typeface="Lato" panose="020F0502020204030203" pitchFamily="34" charset="0"/>
              </a:rPr>
              <a:t>Det er vigtigt, at du som forælder er en del af dit barns sociale liv på nettet (såvel som du er en del at barnets sociale liv offline), så du kan hjælpe med, at barnet lærer at begå sig online og f.eks. sætte grænser, ikke udleverer privat information om sig selv og bruge mediernes positive muligheder. Det er en god idé, at begynde at tale om sociale medier, grænser og privatliv på nettet, når dit barn begynder selv at bruge en tablet eller en smartphone.</a:t>
            </a:r>
            <a:endParaRPr lang="da-DK"/>
          </a:p>
          <a:p>
            <a:r>
              <a:rPr lang="da-DK"/>
              <a:t>[Note: forældre kan finde mere inspiration på Red Barnets forældresider på www.redbarnet.dk/foraeldre – se også bullet på slide]</a:t>
            </a:r>
          </a:p>
          <a:p>
            <a:endParaRPr lang="da-DK"/>
          </a:p>
          <a:p>
            <a:r>
              <a:rPr lang="da-DK" b="1"/>
              <a:t>Vis interesse og spørg ind om digital adfærd hos barnet</a:t>
            </a:r>
          </a:p>
          <a:p>
            <a:r>
              <a:rPr lang="da-DK" sz="1200"/>
              <a:t>Overvåg ikke, men vis interesse og vær involveret. Skal der ”overvåges” bør det være informeret overvågning, hvor der er lavet klare aftaler og hvor barnet ved og har ret til at vide, hvad forældrene følger med i – det kan være guidende, bidrage til at barnet får positive rammer og afhjælpe potentiel mistrivsel opstået digitalt. Sørg også for, at barnet der selv færdes på digitale medier, SoMe, skærm osv. altid ved, at de kan komme til jer som forældre og fortælle, hvis de har oplevet noget ubehageligt i deres digitale færden.</a:t>
            </a:r>
          </a:p>
          <a:p>
            <a:r>
              <a:rPr lang="da-DK" sz="1200"/>
              <a:t>Og som voksen skal man vide, at man aldrig bør skælde ud over ubehagelige ting, som barnet har oplevet. Kommer barnet ud for noget ubehageligt har det aldrig været barnets ønske og man har brug for, at ens forældre/voksne, som viser omsorg.</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b="1">
                <a:highlight>
                  <a:srgbClr val="FFFFFF"/>
                </a:highlight>
              </a:rPr>
              <a:t>Hjælp barnet med at værne om sit privatliv digitalt (+Opret profiler og adgang til online fællesskaber og SoMe sammen)</a:t>
            </a:r>
          </a:p>
          <a:p>
            <a:pPr algn="l"/>
            <a:r>
              <a:rPr lang="da-DK" b="0" i="0">
                <a:solidFill>
                  <a:srgbClr val="000000"/>
                </a:solidFill>
                <a:effectLst/>
                <a:highlight>
                  <a:srgbClr val="FFFFFF"/>
                </a:highlight>
                <a:latin typeface="Lato" panose="020F0502020204030203" pitchFamily="34" charset="0"/>
              </a:rPr>
              <a:t>Der er grænser for, hvad man bør dele online. Når dit barn begynder at vise interesse for sociale medier eller chats i onlinespil, er det en god idé at tale om, at man skal værne om sit privatliv.</a:t>
            </a:r>
          </a:p>
          <a:p>
            <a:pPr algn="l"/>
            <a:r>
              <a:rPr lang="da-DK" b="0" i="0">
                <a:solidFill>
                  <a:srgbClr val="000000"/>
                </a:solidFill>
                <a:effectLst/>
                <a:highlight>
                  <a:srgbClr val="FFFFFF"/>
                </a:highlight>
                <a:latin typeface="Lato" panose="020F0502020204030203" pitchFamily="34" charset="0"/>
              </a:rPr>
              <a:t>F.eks.</a:t>
            </a:r>
          </a:p>
          <a:p>
            <a:pPr marL="171450" indent="-171450" algn="l">
              <a:buFont typeface="Arial" panose="020B0604020202020204" pitchFamily="34" charset="0"/>
              <a:buChar char="•"/>
            </a:pPr>
            <a:r>
              <a:rPr lang="da-DK" b="0" i="0">
                <a:solidFill>
                  <a:srgbClr val="000000"/>
                </a:solidFill>
                <a:effectLst/>
                <a:highlight>
                  <a:srgbClr val="FFFFFF"/>
                </a:highlight>
                <a:latin typeface="Lato" panose="020F0502020204030203" pitchFamily="34" charset="0"/>
              </a:rPr>
              <a:t>ikke uden videre oplyse adresse, telefonnummer eller andre følsomme oplysninger til nogen, man møder over nettet.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0" i="0">
                <a:solidFill>
                  <a:srgbClr val="000000"/>
                </a:solidFill>
                <a:effectLst/>
                <a:highlight>
                  <a:srgbClr val="FFFFFF"/>
                </a:highlight>
                <a:latin typeface="Lato" panose="020F0502020204030203" pitchFamily="34" charset="0"/>
              </a:rPr>
              <a:t>En huskeregel kan være, at man ikke skal lægge noget på sociale medier, som man ikke har lyst til at hænge op på en lygtepæl. Fortæl barnet, at de </a:t>
            </a:r>
            <a:r>
              <a:rPr lang="da-DK" b="0" i="0" err="1">
                <a:solidFill>
                  <a:srgbClr val="000000"/>
                </a:solidFill>
                <a:effectLst/>
                <a:highlight>
                  <a:srgbClr val="FFFFFF"/>
                </a:highlight>
                <a:latin typeface="Lato" panose="020F0502020204030203" pitchFamily="34" charset="0"/>
              </a:rPr>
              <a:t>altidkan</a:t>
            </a:r>
            <a:r>
              <a:rPr lang="da-DK" b="0" i="0">
                <a:solidFill>
                  <a:srgbClr val="000000"/>
                </a:solidFill>
                <a:effectLst/>
                <a:highlight>
                  <a:srgbClr val="FFFFFF"/>
                </a:highlight>
                <a:latin typeface="Lato" panose="020F0502020204030203" pitchFamily="34" charset="0"/>
              </a:rPr>
              <a:t>  spørge dig/en voksen til råds, hvis det er i tvivl om, hvad der er en god idé at lægge på nettet.</a:t>
            </a:r>
            <a:endParaRPr lang="da-DK"/>
          </a:p>
          <a:p>
            <a:pPr marL="171450" indent="-171450" algn="l">
              <a:buFont typeface="Arial" panose="020B0604020202020204" pitchFamily="34" charset="0"/>
              <a:buChar char="•"/>
            </a:pPr>
            <a:r>
              <a:rPr lang="da-DK" b="0" i="0">
                <a:solidFill>
                  <a:srgbClr val="000000"/>
                </a:solidFill>
                <a:effectLst/>
                <a:highlight>
                  <a:srgbClr val="FFFFFF"/>
                </a:highlight>
                <a:latin typeface="Lato" panose="020F0502020204030203" pitchFamily="34" charset="0"/>
              </a:rPr>
              <a:t>I stedet for at udstede et forbud kan du lægge op til, at dit barn skal tale med dig, hvis det overvejer at lægge noget på sociale medier eller f.eks. at give private oplysninger til nogen.</a:t>
            </a:r>
          </a:p>
          <a:p>
            <a:pPr marL="628650" lvl="1" indent="-171450">
              <a:buFont typeface="Arial" panose="020B0604020202020204" pitchFamily="34" charset="0"/>
              <a:buChar char="•"/>
            </a:pPr>
            <a:r>
              <a:rPr lang="da-DK" b="1" i="0">
                <a:solidFill>
                  <a:srgbClr val="000000"/>
                </a:solidFill>
                <a:effectLst/>
                <a:highlight>
                  <a:srgbClr val="FFFFFF"/>
                </a:highlight>
                <a:latin typeface="Lato" panose="020F0502020204030203" pitchFamily="34" charset="0"/>
              </a:rPr>
              <a:t>Opret f.eks. profiler sammen: </a:t>
            </a:r>
            <a:r>
              <a:rPr lang="da-DK" b="0" i="0">
                <a:solidFill>
                  <a:srgbClr val="000000"/>
                </a:solidFill>
                <a:effectLst/>
                <a:highlight>
                  <a:srgbClr val="FFFFFF"/>
                </a:highlight>
                <a:latin typeface="Lato" panose="020F0502020204030203" pitchFamily="34" charset="0"/>
              </a:rPr>
              <a:t>Det er forskelligt, hvornår børn får deres første profiler på sociale medier. Nogle starter tidligt på sociale medier beregnet til børn i 7 – 11-årsalderen og plager om at få </a:t>
            </a:r>
            <a:r>
              <a:rPr lang="da-DK" b="0" i="0" err="1">
                <a:solidFill>
                  <a:srgbClr val="000000"/>
                </a:solidFill>
                <a:effectLst/>
                <a:highlight>
                  <a:srgbClr val="FFFFFF"/>
                </a:highlight>
                <a:latin typeface="Lato" panose="020F0502020204030203" pitchFamily="34" charset="0"/>
              </a:rPr>
              <a:t>TikTok</a:t>
            </a:r>
            <a:r>
              <a:rPr lang="da-DK" b="0" i="0">
                <a:solidFill>
                  <a:srgbClr val="000000"/>
                </a:solidFill>
                <a:effectLst/>
                <a:highlight>
                  <a:srgbClr val="FFFFFF"/>
                </a:highlight>
                <a:latin typeface="Lato" panose="020F0502020204030203" pitchFamily="34" charset="0"/>
              </a:rPr>
              <a:t> eller Snapchat som 8-årige, mens andre børn ikke føler det store behov. Mange af de populære sociale medier har en aldersgrænse på 13 år, som det kan være en god idé at overholde. Uanset alder er det godt, at I opretter dit barns første profil på et socialt medie i fællesskab, når tiden er inde til det. Så kan I sammen slå de rette privatlivsindstillinger til – og det er en god anledning til at tale om, hvad man bør dele med hvem.</a:t>
            </a:r>
          </a:p>
          <a:p>
            <a:endParaRPr lang="da-DK" b="0" i="0">
              <a:solidFill>
                <a:srgbClr val="000000"/>
              </a:solidFill>
              <a:effectLst/>
              <a:highlight>
                <a:srgbClr val="FFFFFF"/>
              </a:highlight>
              <a:latin typeface="Lato" panose="020F0502020204030203" pitchFamily="34" charset="0"/>
            </a:endParaRPr>
          </a:p>
          <a:p>
            <a:r>
              <a:rPr lang="da-DK" b="1" i="0">
                <a:solidFill>
                  <a:srgbClr val="000000"/>
                </a:solidFill>
                <a:effectLst/>
                <a:highlight>
                  <a:srgbClr val="FFFFFF"/>
                </a:highlight>
                <a:latin typeface="Lato" panose="020F0502020204030203" pitchFamily="34" charset="0"/>
              </a:rPr>
              <a:t>Bliv klogere på dit barns digitale liv</a:t>
            </a:r>
          </a:p>
          <a:p>
            <a:r>
              <a:rPr lang="da-DK" b="0"/>
              <a:t>Som forældre er det en god ide, at opsøge inspiration til hvordan man kan hjælpe barnet med online fællesskaber og SoMe. Det kan være et meget stort område. Men bare rolig – du behøver ikke bruge uoverskueligt meget tid på det - find mere inspiration på Red Barnets hjemmeside, hvor mange vigtige pointer om barnets trivsel og fællesskaber er samlet: https://redbarnet.dk/foraeldre/ (Link til Red Barnets hjemmeside med gode råd til forældre og materialer).</a:t>
            </a:r>
          </a:p>
          <a:p>
            <a:endParaRPr lang="da-DK" b="0"/>
          </a:p>
          <a:p>
            <a:r>
              <a:rPr lang="da-DK" b="0"/>
              <a:t>[Note: Sidste tekst på </a:t>
            </a:r>
            <a:r>
              <a:rPr lang="da-DK" b="0" err="1"/>
              <a:t>slidet</a:t>
            </a:r>
            <a:r>
              <a:rPr lang="da-DK" b="0"/>
              <a:t> ”Og… tag en god dialog som forældregruppe” </a:t>
            </a:r>
            <a:r>
              <a:rPr lang="da-DK" b="0" dirty="0"/>
              <a:t>lægger</a:t>
            </a:r>
            <a:r>
              <a:rPr lang="da-DK" b="0"/>
              <a:t> op til den kommende dialog på forældremødet. Understreg, at noget af det mest gavnlige man kan gøre som forældre er, at skabe et godt samarbejde i forældregruppen og med skolen, så fællesskabet er i fokus, hvilket gavner barnets trivsel].</a:t>
            </a:r>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3299854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a:t>
            </a:r>
          </a:p>
          <a:p>
            <a:r>
              <a:rPr lang="da-DK"/>
              <a:t>[Listerne her er bud på en rollefordeling. Den skal naturligvis tilpasses det, I konkret gør. Vær opmærksom på at præsentere en god balance mellem det ”vi” gør og det ”I” gør.]</a:t>
            </a:r>
          </a:p>
          <a:p>
            <a:endParaRPr lang="da-DK"/>
          </a:p>
          <a:p>
            <a:r>
              <a:rPr lang="da-DK"/>
              <a:t>[Læg som skole op til, at det sidste punkt under ”Hvad kan I gøre som forældre’, som handler om ‘Aftal rammer og regler derhjemme’ </a:t>
            </a:r>
            <a:r>
              <a:rPr lang="da-DK" dirty="0"/>
              <a:t>lægger</a:t>
            </a:r>
            <a:r>
              <a:rPr lang="da-DK"/>
              <a:t> op til de følgende dialog mellem forældre, som præsenteres på næste slide].</a:t>
            </a:r>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[25 min]</a:t>
            </a:r>
          </a:p>
          <a:p>
            <a:r>
              <a:rPr lang="da-DK" dirty="0"/>
              <a:t>Vi skal op og stå. Alle får en seddel i hånden, finder en partner, taler om spørgsmål på sedlerne, bytter sedler og finder nye partnere.</a:t>
            </a:r>
          </a:p>
          <a:p>
            <a:endParaRPr lang="da-DK" dirty="0"/>
          </a:p>
          <a:p>
            <a:r>
              <a:rPr lang="da-DK" dirty="0"/>
              <a:t>[Forberedelse: Find Quiz og byt til forældremødet i 53. klasse. Print og klip spørgsmålene ud og fordel dem blandt forældrene.]</a:t>
            </a:r>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758019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10</a:t>
            </a:fld>
            <a:endParaRPr lang="da-DK"/>
          </a:p>
        </p:txBody>
      </p:sp>
    </p:spTree>
    <p:extLst>
      <p:ext uri="{BB962C8B-B14F-4D97-AF65-F5344CB8AC3E}">
        <p14:creationId xmlns:p14="http://schemas.microsoft.com/office/powerpoint/2010/main" val="178692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min</a:t>
            </a:r>
          </a:p>
          <a:p>
            <a:endParaRPr lang="da-DK" dirty="0"/>
          </a:p>
          <a:p>
            <a:r>
              <a:rPr lang="da-DK" dirty="0"/>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11</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04-06-2026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04-06-2026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04-06-2026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04-06-2026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04-06-2026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04-06-2026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280657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04-06-2026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redbarnet.dk/foraeldre/"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dirty="0"/>
              <a:t>Tema:</a:t>
            </a:r>
            <a:br>
              <a:rPr lang="da-DK" dirty="0"/>
            </a:br>
            <a:r>
              <a:rPr lang="da-DK" dirty="0"/>
              <a:t> </a:t>
            </a:r>
            <a:br>
              <a:rPr lang="da-DK" dirty="0"/>
            </a:br>
            <a:r>
              <a:rPr lang="da-DK" dirty="0"/>
              <a:t>Online fællesskaber &amp; </a:t>
            </a:r>
            <a:r>
              <a:rPr lang="da-DK" dirty="0" err="1"/>
              <a:t>Some</a:t>
            </a:r>
            <a:endParaRPr lang="da-DK" sz="1400" i="1" dirty="0"/>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D481E468-EA9F-9B8E-374E-69E9EE01E4CD}"/>
              </a:ext>
            </a:extLst>
          </p:cNvPr>
          <p:cNvSpPr>
            <a:spLocks noGrp="1"/>
          </p:cNvSpPr>
          <p:nvPr>
            <p:ph type="title"/>
          </p:nvPr>
        </p:nvSpPr>
        <p:spPr/>
        <p:txBody>
          <a:bodyPr/>
          <a:lstStyle/>
          <a:p>
            <a:r>
              <a:rPr lang="da-DK" dirty="0"/>
              <a:t>Gæt en sang</a:t>
            </a:r>
          </a:p>
        </p:txBody>
      </p:sp>
      <p:pic>
        <p:nvPicPr>
          <p:cNvPr id="55" name="Billede 54">
            <a:extLst>
              <a:ext uri="{FF2B5EF4-FFF2-40B4-BE49-F238E27FC236}">
                <a16:creationId xmlns:a16="http://schemas.microsoft.com/office/drawing/2014/main" id="{6934049C-D2FC-4909-8EF6-D5577868211B}"/>
              </a:ext>
            </a:extLst>
          </p:cNvPr>
          <p:cNvPicPr>
            <a:picLocks noChangeAspect="1"/>
          </p:cNvPicPr>
          <p:nvPr/>
        </p:nvPicPr>
        <p:blipFill>
          <a:blip r:embed="rId3"/>
          <a:stretch>
            <a:fillRect/>
          </a:stretch>
        </p:blipFill>
        <p:spPr>
          <a:xfrm>
            <a:off x="2027794" y="2295741"/>
            <a:ext cx="2924583" cy="790685"/>
          </a:xfrm>
          <a:prstGeom prst="rect">
            <a:avLst/>
          </a:prstGeom>
        </p:spPr>
      </p:pic>
      <p:pic>
        <p:nvPicPr>
          <p:cNvPr id="59" name="Billede 58">
            <a:extLst>
              <a:ext uri="{FF2B5EF4-FFF2-40B4-BE49-F238E27FC236}">
                <a16:creationId xmlns:a16="http://schemas.microsoft.com/office/drawing/2014/main" id="{C1DC8BE3-8D84-4DB7-BF51-D1BC4107A6FC}"/>
              </a:ext>
            </a:extLst>
          </p:cNvPr>
          <p:cNvPicPr>
            <a:picLocks noChangeAspect="1"/>
          </p:cNvPicPr>
          <p:nvPr/>
        </p:nvPicPr>
        <p:blipFill>
          <a:blip r:embed="rId4"/>
          <a:stretch>
            <a:fillRect/>
          </a:stretch>
        </p:blipFill>
        <p:spPr>
          <a:xfrm>
            <a:off x="1949287" y="3608805"/>
            <a:ext cx="1762371" cy="826375"/>
          </a:xfrm>
          <a:prstGeom prst="rect">
            <a:avLst/>
          </a:prstGeom>
        </p:spPr>
      </p:pic>
      <p:pic>
        <p:nvPicPr>
          <p:cNvPr id="61" name="Billede 60">
            <a:extLst>
              <a:ext uri="{FF2B5EF4-FFF2-40B4-BE49-F238E27FC236}">
                <a16:creationId xmlns:a16="http://schemas.microsoft.com/office/drawing/2014/main" id="{0221EEE1-222A-4B73-9441-96EBA85615EF}"/>
              </a:ext>
            </a:extLst>
          </p:cNvPr>
          <p:cNvPicPr>
            <a:picLocks noChangeAspect="1"/>
          </p:cNvPicPr>
          <p:nvPr/>
        </p:nvPicPr>
        <p:blipFill>
          <a:blip r:embed="rId5"/>
          <a:stretch>
            <a:fillRect/>
          </a:stretch>
        </p:blipFill>
        <p:spPr>
          <a:xfrm>
            <a:off x="2027794" y="5103716"/>
            <a:ext cx="1762371" cy="838317"/>
          </a:xfrm>
          <a:prstGeom prst="rect">
            <a:avLst/>
          </a:prstGeom>
        </p:spPr>
      </p:pic>
      <p:pic>
        <p:nvPicPr>
          <p:cNvPr id="63" name="Billede 62">
            <a:extLst>
              <a:ext uri="{FF2B5EF4-FFF2-40B4-BE49-F238E27FC236}">
                <a16:creationId xmlns:a16="http://schemas.microsoft.com/office/drawing/2014/main" id="{E73E45CB-CA9B-48CE-90FE-C1D214310300}"/>
              </a:ext>
            </a:extLst>
          </p:cNvPr>
          <p:cNvPicPr>
            <a:picLocks noChangeAspect="1"/>
          </p:cNvPicPr>
          <p:nvPr/>
        </p:nvPicPr>
        <p:blipFill>
          <a:blip r:embed="rId6"/>
          <a:stretch>
            <a:fillRect/>
          </a:stretch>
        </p:blipFill>
        <p:spPr>
          <a:xfrm>
            <a:off x="6089955" y="2326129"/>
            <a:ext cx="3334215" cy="952633"/>
          </a:xfrm>
          <a:prstGeom prst="rect">
            <a:avLst/>
          </a:prstGeom>
        </p:spPr>
      </p:pic>
      <p:pic>
        <p:nvPicPr>
          <p:cNvPr id="1107" name="Billede 1106">
            <a:extLst>
              <a:ext uri="{FF2B5EF4-FFF2-40B4-BE49-F238E27FC236}">
                <a16:creationId xmlns:a16="http://schemas.microsoft.com/office/drawing/2014/main" id="{88317D1B-593F-4671-8845-9FD6E82E36C2}"/>
              </a:ext>
            </a:extLst>
          </p:cNvPr>
          <p:cNvPicPr>
            <a:picLocks noChangeAspect="1"/>
          </p:cNvPicPr>
          <p:nvPr/>
        </p:nvPicPr>
        <p:blipFill>
          <a:blip r:embed="rId7"/>
          <a:stretch>
            <a:fillRect/>
          </a:stretch>
        </p:blipFill>
        <p:spPr>
          <a:xfrm>
            <a:off x="6191541" y="3506248"/>
            <a:ext cx="2410161" cy="838317"/>
          </a:xfrm>
          <a:prstGeom prst="rect">
            <a:avLst/>
          </a:prstGeom>
        </p:spPr>
      </p:pic>
      <p:pic>
        <p:nvPicPr>
          <p:cNvPr id="1111" name="Billede 1110">
            <a:extLst>
              <a:ext uri="{FF2B5EF4-FFF2-40B4-BE49-F238E27FC236}">
                <a16:creationId xmlns:a16="http://schemas.microsoft.com/office/drawing/2014/main" id="{B8581546-4DF4-49CD-93C5-736979C4F4CC}"/>
              </a:ext>
            </a:extLst>
          </p:cNvPr>
          <p:cNvPicPr>
            <a:picLocks noChangeAspect="1"/>
          </p:cNvPicPr>
          <p:nvPr/>
        </p:nvPicPr>
        <p:blipFill>
          <a:blip r:embed="rId8"/>
          <a:stretch>
            <a:fillRect/>
          </a:stretch>
        </p:blipFill>
        <p:spPr>
          <a:xfrm>
            <a:off x="6191541" y="4736952"/>
            <a:ext cx="2734057" cy="733527"/>
          </a:xfrm>
          <a:prstGeom prst="rect">
            <a:avLst/>
          </a:prstGeom>
        </p:spPr>
      </p:pic>
    </p:spTree>
    <p:extLst>
      <p:ext uri="{BB962C8B-B14F-4D97-AF65-F5344CB8AC3E}">
        <p14:creationId xmlns:p14="http://schemas.microsoft.com/office/powerpoint/2010/main" val="104557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4A40C2-114C-4042-8637-67E8102201F7}"/>
              </a:ext>
            </a:extLst>
          </p:cNvPr>
          <p:cNvSpPr>
            <a:spLocks noGrp="1"/>
          </p:cNvSpPr>
          <p:nvPr>
            <p:ph type="title"/>
          </p:nvPr>
        </p:nvSpPr>
        <p:spPr/>
        <p:txBody>
          <a:bodyPr/>
          <a:lstStyle/>
          <a:p>
            <a:r>
              <a:rPr lang="da-DK" dirty="0"/>
              <a:t>Hvad bruger børn nettet til?</a:t>
            </a:r>
          </a:p>
        </p:txBody>
      </p:sp>
      <p:sp>
        <p:nvSpPr>
          <p:cNvPr id="12" name="Pladsholder til indhold 11">
            <a:extLst>
              <a:ext uri="{FF2B5EF4-FFF2-40B4-BE49-F238E27FC236}">
                <a16:creationId xmlns:a16="http://schemas.microsoft.com/office/drawing/2014/main" id="{899D10CF-E9A0-4C5B-9DF5-63CE62B0005D}"/>
              </a:ext>
            </a:extLst>
          </p:cNvPr>
          <p:cNvSpPr>
            <a:spLocks noGrp="1"/>
          </p:cNvSpPr>
          <p:nvPr>
            <p:ph sz="quarter" idx="13"/>
          </p:nvPr>
        </p:nvSpPr>
        <p:spPr>
          <a:xfrm>
            <a:off x="1215025" y="2041742"/>
            <a:ext cx="10173700" cy="3838133"/>
          </a:xfrm>
        </p:spPr>
        <p:txBody>
          <a:bodyPr/>
          <a:lstStyle/>
          <a:p>
            <a:pPr>
              <a:lnSpc>
                <a:spcPct val="150000"/>
              </a:lnSpc>
            </a:pPr>
            <a:r>
              <a:rPr lang="da-DK" sz="2000" dirty="0"/>
              <a:t>Taler </a:t>
            </a:r>
            <a:r>
              <a:rPr lang="da-DK" sz="2000" b="0" dirty="0">
                <a:solidFill>
                  <a:schemeClr val="tx1"/>
                </a:solidFill>
              </a:rPr>
              <a:t>med</a:t>
            </a:r>
            <a:r>
              <a:rPr lang="da-DK" sz="2000" dirty="0"/>
              <a:t> </a:t>
            </a:r>
            <a:r>
              <a:rPr lang="da-DK" sz="2000" b="0" dirty="0">
                <a:solidFill>
                  <a:schemeClr val="tx1"/>
                </a:solidFill>
              </a:rPr>
              <a:t>venner og familie</a:t>
            </a:r>
          </a:p>
          <a:p>
            <a:pPr>
              <a:lnSpc>
                <a:spcPct val="150000"/>
              </a:lnSpc>
            </a:pPr>
            <a:r>
              <a:rPr lang="da-DK" sz="2000" dirty="0"/>
              <a:t>Gamer </a:t>
            </a:r>
            <a:r>
              <a:rPr lang="da-DK" sz="2000" b="0" dirty="0">
                <a:solidFill>
                  <a:schemeClr val="tx1"/>
                </a:solidFill>
              </a:rPr>
              <a:t>alene eller sammen med andre</a:t>
            </a:r>
          </a:p>
          <a:p>
            <a:pPr>
              <a:lnSpc>
                <a:spcPct val="150000"/>
              </a:lnSpc>
            </a:pPr>
            <a:r>
              <a:rPr lang="da-DK" sz="2000" dirty="0"/>
              <a:t>Søger </a:t>
            </a:r>
            <a:r>
              <a:rPr lang="da-DK" sz="2000" b="0" dirty="0">
                <a:solidFill>
                  <a:schemeClr val="tx1"/>
                </a:solidFill>
              </a:rPr>
              <a:t>efter information</a:t>
            </a:r>
          </a:p>
          <a:p>
            <a:pPr>
              <a:lnSpc>
                <a:spcPct val="150000"/>
              </a:lnSpc>
            </a:pPr>
            <a:r>
              <a:rPr lang="da-DK" sz="2000" dirty="0"/>
              <a:t>Ser </a:t>
            </a:r>
            <a:r>
              <a:rPr lang="da-DK" sz="2000" b="0" dirty="0">
                <a:solidFill>
                  <a:schemeClr val="tx1"/>
                </a:solidFill>
              </a:rPr>
              <a:t>videoer, klip, </a:t>
            </a:r>
            <a:r>
              <a:rPr lang="da-DK" sz="2000" b="0" dirty="0" err="1">
                <a:solidFill>
                  <a:schemeClr val="tx1"/>
                </a:solidFill>
              </a:rPr>
              <a:t>livestreams</a:t>
            </a:r>
            <a:r>
              <a:rPr lang="da-DK" sz="2000" b="0" dirty="0">
                <a:solidFill>
                  <a:schemeClr val="tx1"/>
                </a:solidFill>
              </a:rPr>
              <a:t> og </a:t>
            </a:r>
            <a:r>
              <a:rPr lang="da-DK" sz="2000" b="0" dirty="0" err="1">
                <a:solidFill>
                  <a:schemeClr val="tx1"/>
                </a:solidFill>
              </a:rPr>
              <a:t>TV-shows</a:t>
            </a:r>
            <a:endParaRPr lang="da-DK" sz="2000" b="0" dirty="0">
              <a:solidFill>
                <a:schemeClr val="tx1"/>
              </a:solidFill>
            </a:endParaRPr>
          </a:p>
          <a:p>
            <a:pPr>
              <a:lnSpc>
                <a:spcPct val="150000"/>
              </a:lnSpc>
            </a:pPr>
            <a:r>
              <a:rPr lang="da-DK" sz="2000" dirty="0"/>
              <a:t>Deler </a:t>
            </a:r>
            <a:r>
              <a:rPr lang="da-DK" sz="2000" b="0" dirty="0">
                <a:solidFill>
                  <a:schemeClr val="tx1"/>
                </a:solidFill>
              </a:rPr>
              <a:t>sjove memes/GIFs/andet indhold</a:t>
            </a:r>
          </a:p>
          <a:p>
            <a:pPr>
              <a:lnSpc>
                <a:spcPct val="150000"/>
              </a:lnSpc>
            </a:pPr>
            <a:r>
              <a:rPr lang="da-DK" sz="2000" dirty="0"/>
              <a:t>Finder </a:t>
            </a:r>
            <a:r>
              <a:rPr lang="da-DK" sz="2000" b="0" dirty="0">
                <a:solidFill>
                  <a:schemeClr val="tx1"/>
                </a:solidFill>
              </a:rPr>
              <a:t>andre personer, de kan relatere til</a:t>
            </a:r>
          </a:p>
          <a:p>
            <a:pPr>
              <a:lnSpc>
                <a:spcPct val="150000"/>
              </a:lnSpc>
            </a:pPr>
            <a:r>
              <a:rPr lang="da-DK" sz="2000" dirty="0"/>
              <a:t>Researcher </a:t>
            </a:r>
            <a:r>
              <a:rPr lang="da-DK" sz="2000" b="0" dirty="0">
                <a:solidFill>
                  <a:schemeClr val="tx1"/>
                </a:solidFill>
              </a:rPr>
              <a:t>ting, de er nysgerrige på</a:t>
            </a:r>
          </a:p>
          <a:p>
            <a:pPr>
              <a:lnSpc>
                <a:spcPct val="150000"/>
              </a:lnSpc>
            </a:pPr>
            <a:r>
              <a:rPr lang="da-DK" sz="2000" dirty="0"/>
              <a:t>Lytter </a:t>
            </a:r>
            <a:r>
              <a:rPr lang="da-DK" sz="2000" b="0" dirty="0">
                <a:solidFill>
                  <a:schemeClr val="tx1"/>
                </a:solidFill>
              </a:rPr>
              <a:t>til musik</a:t>
            </a:r>
          </a:p>
        </p:txBody>
      </p:sp>
      <p:sp>
        <p:nvSpPr>
          <p:cNvPr id="7" name="Tekstfelt 6">
            <a:extLst>
              <a:ext uri="{FF2B5EF4-FFF2-40B4-BE49-F238E27FC236}">
                <a16:creationId xmlns:a16="http://schemas.microsoft.com/office/drawing/2014/main" id="{10E12618-B4EE-77F3-0E25-4E249F67C8F6}"/>
              </a:ext>
            </a:extLst>
          </p:cNvPr>
          <p:cNvSpPr txBox="1"/>
          <p:nvPr/>
        </p:nvSpPr>
        <p:spPr>
          <a:xfrm>
            <a:off x="4625235" y="6271431"/>
            <a:ext cx="6093912" cy="453137"/>
          </a:xfrm>
          <a:prstGeom prst="rect">
            <a:avLst/>
          </a:prstGeom>
          <a:noFill/>
        </p:spPr>
        <p:txBody>
          <a:bodyPr wrap="square">
            <a:spAutoFit/>
          </a:bodyPr>
          <a:lstStyle/>
          <a:p>
            <a:pPr>
              <a:lnSpc>
                <a:spcPct val="150000"/>
              </a:lnSpc>
            </a:pPr>
            <a:r>
              <a:rPr lang="da-DK" sz="1800" dirty="0"/>
              <a:t>(Kilde: </a:t>
            </a:r>
            <a:r>
              <a:rPr lang="da-DK" sz="1800" dirty="0" err="1"/>
              <a:t>deSHAME</a:t>
            </a:r>
            <a:r>
              <a:rPr lang="da-DK" sz="1800" dirty="0"/>
              <a:t> 2020)</a:t>
            </a:r>
          </a:p>
        </p:txBody>
      </p:sp>
      <p:pic>
        <p:nvPicPr>
          <p:cNvPr id="8" name="Billede 7">
            <a:extLst>
              <a:ext uri="{FF2B5EF4-FFF2-40B4-BE49-F238E27FC236}">
                <a16:creationId xmlns:a16="http://schemas.microsoft.com/office/drawing/2014/main" id="{4EEAAFC2-238A-2DA8-E911-0DB3931B986B}"/>
              </a:ext>
            </a:extLst>
          </p:cNvPr>
          <p:cNvPicPr>
            <a:picLocks noChangeAspect="1"/>
          </p:cNvPicPr>
          <p:nvPr/>
        </p:nvPicPr>
        <p:blipFill>
          <a:blip r:embed="rId3"/>
          <a:srcRect l="26653"/>
          <a:stretch/>
        </p:blipFill>
        <p:spPr>
          <a:xfrm>
            <a:off x="7177414" y="1599720"/>
            <a:ext cx="4435920" cy="4475933"/>
          </a:xfrm>
          <a:prstGeom prst="rect">
            <a:avLst/>
          </a:prstGeom>
        </p:spPr>
      </p:pic>
    </p:spTree>
    <p:extLst>
      <p:ext uri="{BB962C8B-B14F-4D97-AF65-F5344CB8AC3E}">
        <p14:creationId xmlns:p14="http://schemas.microsoft.com/office/powerpoint/2010/main" val="3718158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104446-7748-4006-B9E7-20D90F998B0A}"/>
              </a:ext>
            </a:extLst>
          </p:cNvPr>
          <p:cNvSpPr>
            <a:spLocks noGrp="1"/>
          </p:cNvSpPr>
          <p:nvPr>
            <p:ph type="title"/>
          </p:nvPr>
        </p:nvSpPr>
        <p:spPr/>
        <p:txBody>
          <a:bodyPr anchor="ctr">
            <a:normAutofit/>
          </a:bodyPr>
          <a:lstStyle/>
          <a:p>
            <a:r>
              <a:rPr lang="da-DK" dirty="0"/>
              <a:t>Hvad kan børnene risikere at opleve på nettet?</a:t>
            </a:r>
          </a:p>
        </p:txBody>
      </p:sp>
      <p:sp>
        <p:nvSpPr>
          <p:cNvPr id="13" name="Pladsholder til indhold 12">
            <a:extLst>
              <a:ext uri="{FF2B5EF4-FFF2-40B4-BE49-F238E27FC236}">
                <a16:creationId xmlns:a16="http://schemas.microsoft.com/office/drawing/2014/main" id="{3421542A-A23A-4808-B735-CEE4CE60F5C8}"/>
              </a:ext>
            </a:extLst>
          </p:cNvPr>
          <p:cNvSpPr>
            <a:spLocks noGrp="1"/>
          </p:cNvSpPr>
          <p:nvPr>
            <p:ph sz="quarter" idx="13"/>
          </p:nvPr>
        </p:nvSpPr>
        <p:spPr>
          <a:xfrm>
            <a:off x="828000" y="2417523"/>
            <a:ext cx="4420405" cy="3469710"/>
          </a:xfrm>
        </p:spPr>
        <p:txBody>
          <a:bodyPr/>
          <a:lstStyle/>
          <a:p>
            <a:pPr>
              <a:lnSpc>
                <a:spcPct val="150000"/>
              </a:lnSpc>
            </a:pPr>
            <a:r>
              <a:rPr lang="da-DK" sz="2200" dirty="0"/>
              <a:t>Konflikter med venner</a:t>
            </a:r>
            <a:endParaRPr lang="da-DK" sz="2200" b="0" dirty="0">
              <a:solidFill>
                <a:schemeClr val="tx1"/>
              </a:solidFill>
            </a:endParaRPr>
          </a:p>
          <a:p>
            <a:pPr>
              <a:lnSpc>
                <a:spcPct val="150000"/>
              </a:lnSpc>
            </a:pPr>
            <a:r>
              <a:rPr lang="da-DK" sz="2200" dirty="0"/>
              <a:t>Nøgenhed eller vold </a:t>
            </a:r>
            <a:r>
              <a:rPr lang="da-DK" sz="2200" b="0" dirty="0">
                <a:solidFill>
                  <a:schemeClr val="tx1"/>
                </a:solidFill>
              </a:rPr>
              <a:t>på billeder eller film</a:t>
            </a:r>
          </a:p>
          <a:p>
            <a:pPr>
              <a:lnSpc>
                <a:spcPct val="150000"/>
              </a:lnSpc>
            </a:pPr>
            <a:r>
              <a:rPr lang="da-DK" sz="2200" dirty="0"/>
              <a:t>Mobning </a:t>
            </a:r>
          </a:p>
          <a:p>
            <a:pPr>
              <a:lnSpc>
                <a:spcPct val="150000"/>
              </a:lnSpc>
            </a:pPr>
            <a:r>
              <a:rPr lang="da-DK" sz="2200" b="0" dirty="0">
                <a:solidFill>
                  <a:schemeClr val="tx1"/>
                </a:solidFill>
              </a:rPr>
              <a:t>Fake news</a:t>
            </a:r>
          </a:p>
          <a:p>
            <a:pPr>
              <a:lnSpc>
                <a:spcPct val="150000"/>
              </a:lnSpc>
            </a:pPr>
            <a:r>
              <a:rPr lang="da-DK" sz="2200" dirty="0"/>
              <a:t>Voldsomt sprogbrug</a:t>
            </a:r>
            <a:endParaRPr lang="da-DK" sz="2200" b="0" dirty="0">
              <a:solidFill>
                <a:schemeClr val="tx1"/>
              </a:solidFill>
            </a:endParaRPr>
          </a:p>
          <a:p>
            <a:pPr marL="0" indent="0">
              <a:buNone/>
            </a:pPr>
            <a:endParaRPr lang="da-DK" dirty="0"/>
          </a:p>
        </p:txBody>
      </p:sp>
      <p:sp>
        <p:nvSpPr>
          <p:cNvPr id="5" name="Tekstfelt 4">
            <a:extLst>
              <a:ext uri="{FF2B5EF4-FFF2-40B4-BE49-F238E27FC236}">
                <a16:creationId xmlns:a16="http://schemas.microsoft.com/office/drawing/2014/main" id="{32DDCAC8-EDD4-0671-4201-DB3B480B4031}"/>
              </a:ext>
            </a:extLst>
          </p:cNvPr>
          <p:cNvSpPr txBox="1"/>
          <p:nvPr/>
        </p:nvSpPr>
        <p:spPr>
          <a:xfrm>
            <a:off x="945854" y="5702567"/>
            <a:ext cx="6093912" cy="369332"/>
          </a:xfrm>
          <a:prstGeom prst="rect">
            <a:avLst/>
          </a:prstGeom>
          <a:noFill/>
        </p:spPr>
        <p:txBody>
          <a:bodyPr wrap="square">
            <a:spAutoFit/>
          </a:bodyPr>
          <a:lstStyle/>
          <a:p>
            <a:pPr marL="0" indent="0">
              <a:buNone/>
            </a:pPr>
            <a:r>
              <a:rPr lang="da-DK" dirty="0"/>
              <a:t>(Kilde: </a:t>
            </a:r>
            <a:r>
              <a:rPr lang="da-DK" dirty="0" err="1"/>
              <a:t>deSHAME</a:t>
            </a:r>
            <a:r>
              <a:rPr lang="da-DK" dirty="0"/>
              <a:t> 2020)</a:t>
            </a:r>
          </a:p>
        </p:txBody>
      </p:sp>
      <p:pic>
        <p:nvPicPr>
          <p:cNvPr id="10" name="Billede 9">
            <a:extLst>
              <a:ext uri="{FF2B5EF4-FFF2-40B4-BE49-F238E27FC236}">
                <a16:creationId xmlns:a16="http://schemas.microsoft.com/office/drawing/2014/main" id="{214E0A86-454D-49DC-3E4D-1936613A8E60}"/>
              </a:ext>
            </a:extLst>
          </p:cNvPr>
          <p:cNvPicPr>
            <a:picLocks noChangeAspect="1"/>
          </p:cNvPicPr>
          <p:nvPr/>
        </p:nvPicPr>
        <p:blipFill>
          <a:blip r:embed="rId3"/>
          <a:stretch>
            <a:fillRect/>
          </a:stretch>
        </p:blipFill>
        <p:spPr>
          <a:xfrm>
            <a:off x="5355016" y="2802986"/>
            <a:ext cx="6197919" cy="2952902"/>
          </a:xfrm>
          <a:prstGeom prst="rect">
            <a:avLst/>
          </a:prstGeom>
        </p:spPr>
      </p:pic>
      <p:sp>
        <p:nvSpPr>
          <p:cNvPr id="15" name="Tekstfelt 14">
            <a:extLst>
              <a:ext uri="{FF2B5EF4-FFF2-40B4-BE49-F238E27FC236}">
                <a16:creationId xmlns:a16="http://schemas.microsoft.com/office/drawing/2014/main" id="{A696989C-4225-5B22-0B6B-346D67A79170}"/>
              </a:ext>
            </a:extLst>
          </p:cNvPr>
          <p:cNvSpPr txBox="1"/>
          <p:nvPr/>
        </p:nvSpPr>
        <p:spPr>
          <a:xfrm>
            <a:off x="5355016" y="5755888"/>
            <a:ext cx="6609676" cy="338554"/>
          </a:xfrm>
          <a:prstGeom prst="rect">
            <a:avLst/>
          </a:prstGeom>
          <a:noFill/>
        </p:spPr>
        <p:txBody>
          <a:bodyPr wrap="square" rtlCol="0">
            <a:spAutoFit/>
          </a:bodyPr>
          <a:lstStyle/>
          <a:p>
            <a:r>
              <a:rPr lang="da-DK" sz="1600" dirty="0"/>
              <a:t>Fra filmen, </a:t>
            </a:r>
            <a:r>
              <a:rPr lang="da-DK" sz="1600" i="1" dirty="0"/>
              <a:t>Dine første venner på nettet</a:t>
            </a:r>
            <a:r>
              <a:rPr lang="da-DK" sz="1600" dirty="0"/>
              <a:t>, Red Barnet, på YouTube</a:t>
            </a:r>
          </a:p>
        </p:txBody>
      </p:sp>
    </p:spTree>
    <p:extLst>
      <p:ext uri="{BB962C8B-B14F-4D97-AF65-F5344CB8AC3E}">
        <p14:creationId xmlns:p14="http://schemas.microsoft.com/office/powerpoint/2010/main" val="22712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304177-2FB4-0981-7044-2CF483108957}"/>
              </a:ext>
            </a:extLst>
          </p:cNvPr>
          <p:cNvSpPr>
            <a:spLocks noGrp="1"/>
          </p:cNvSpPr>
          <p:nvPr>
            <p:ph type="title"/>
          </p:nvPr>
        </p:nvSpPr>
        <p:spPr/>
        <p:txBody>
          <a:bodyPr/>
          <a:lstStyle/>
          <a:p>
            <a:r>
              <a:rPr lang="da-DK" dirty="0"/>
              <a:t>Hvad skaber udfordringerne?</a:t>
            </a:r>
          </a:p>
        </p:txBody>
      </p:sp>
      <p:sp>
        <p:nvSpPr>
          <p:cNvPr id="3" name="Pladsholder til slidenummer 2">
            <a:extLst>
              <a:ext uri="{FF2B5EF4-FFF2-40B4-BE49-F238E27FC236}">
                <a16:creationId xmlns:a16="http://schemas.microsoft.com/office/drawing/2014/main" id="{F7EF1E41-76A6-C787-780D-5B59DBAC7A2A}"/>
              </a:ext>
            </a:extLst>
          </p:cNvPr>
          <p:cNvSpPr>
            <a:spLocks noGrp="1"/>
          </p:cNvSpPr>
          <p:nvPr>
            <p:ph type="sldNum" sz="quarter" idx="12"/>
          </p:nvPr>
        </p:nvSpPr>
        <p:spPr/>
        <p:txBody>
          <a:bodyPr/>
          <a:lstStyle/>
          <a:p>
            <a:fld id="{D84A4580-363A-0145-8839-19AD59045D19}" type="slidenum">
              <a:rPr lang="da-DK" smtClean="0"/>
              <a:t>5</a:t>
            </a:fld>
            <a:endParaRPr lang="da-DK"/>
          </a:p>
        </p:txBody>
      </p:sp>
      <p:sp>
        <p:nvSpPr>
          <p:cNvPr id="4" name="Pladsholder til indhold 3">
            <a:extLst>
              <a:ext uri="{FF2B5EF4-FFF2-40B4-BE49-F238E27FC236}">
                <a16:creationId xmlns:a16="http://schemas.microsoft.com/office/drawing/2014/main" id="{4DF5122E-414E-17D0-F425-177F78AA8512}"/>
              </a:ext>
            </a:extLst>
          </p:cNvPr>
          <p:cNvSpPr>
            <a:spLocks noGrp="1"/>
          </p:cNvSpPr>
          <p:nvPr>
            <p:ph sz="quarter" idx="13"/>
          </p:nvPr>
        </p:nvSpPr>
        <p:spPr>
          <a:xfrm>
            <a:off x="1334911" y="2276475"/>
            <a:ext cx="10560725" cy="4079875"/>
          </a:xfrm>
        </p:spPr>
        <p:txBody>
          <a:bodyPr/>
          <a:lstStyle/>
          <a:p>
            <a:pPr>
              <a:lnSpc>
                <a:spcPct val="150000"/>
              </a:lnSpc>
              <a:spcAft>
                <a:spcPts val="600"/>
              </a:spcAft>
              <a:defRPr/>
            </a:pPr>
            <a:r>
              <a:rPr lang="da-DK" sz="2200" dirty="0"/>
              <a:t>Usynligt for de voksne</a:t>
            </a:r>
          </a:p>
          <a:p>
            <a:pPr>
              <a:lnSpc>
                <a:spcPct val="150000"/>
              </a:lnSpc>
              <a:spcAft>
                <a:spcPts val="600"/>
              </a:spcAft>
              <a:defRPr/>
            </a:pPr>
            <a:r>
              <a:rPr lang="da-DK" sz="2200" dirty="0"/>
              <a:t>Ansigtsløs kommunikation</a:t>
            </a:r>
          </a:p>
          <a:p>
            <a:pPr marR="0" lvl="0" fontAlgn="auto">
              <a:lnSpc>
                <a:spcPct val="150000"/>
              </a:lnSpc>
              <a:spcAft>
                <a:spcPts val="600"/>
              </a:spcAft>
              <a:buClrTx/>
              <a:buSzTx/>
              <a:tabLst/>
              <a:defRPr/>
            </a:pPr>
            <a:r>
              <a:rPr lang="da-DK" sz="2200" dirty="0"/>
              <a:t>Manglende konsekvensberegning</a:t>
            </a:r>
          </a:p>
          <a:p>
            <a:pPr marR="0" lvl="0" fontAlgn="auto">
              <a:lnSpc>
                <a:spcPct val="150000"/>
              </a:lnSpc>
              <a:spcAft>
                <a:spcPts val="600"/>
              </a:spcAft>
              <a:buClrTx/>
              <a:buSzTx/>
              <a:tabLst/>
              <a:defRPr/>
            </a:pPr>
            <a:r>
              <a:rPr lang="da-DK" sz="2200" dirty="0"/>
              <a:t>Nettet er uendeligt i tid og sted</a:t>
            </a:r>
          </a:p>
          <a:p>
            <a:pPr marR="0" lvl="0" fontAlgn="auto">
              <a:lnSpc>
                <a:spcPct val="150000"/>
              </a:lnSpc>
              <a:spcAft>
                <a:spcPts val="600"/>
              </a:spcAft>
              <a:buClrTx/>
              <a:buSzTx/>
              <a:tabLst/>
              <a:defRPr/>
            </a:pPr>
            <a:r>
              <a:rPr lang="da-DK" sz="2200" dirty="0"/>
              <a:t>Opmærksomhedstyv - FOMO</a:t>
            </a:r>
          </a:p>
          <a:p>
            <a:pPr marR="0" lvl="0" fontAlgn="auto">
              <a:lnSpc>
                <a:spcPct val="150000"/>
              </a:lnSpc>
              <a:spcAft>
                <a:spcPts val="600"/>
              </a:spcAft>
              <a:buClrTx/>
              <a:buSzTx/>
              <a:tabLst/>
              <a:defRPr/>
            </a:pPr>
            <a:r>
              <a:rPr lang="da-DK" sz="2200" dirty="0"/>
              <a:t>Be </a:t>
            </a:r>
            <a:r>
              <a:rPr lang="da-DK" sz="2200" dirty="0" err="1"/>
              <a:t>there</a:t>
            </a:r>
            <a:r>
              <a:rPr lang="da-DK" sz="2200" dirty="0"/>
              <a:t> – or </a:t>
            </a:r>
            <a:r>
              <a:rPr lang="da-DK" sz="2200" dirty="0" err="1"/>
              <a:t>be</a:t>
            </a:r>
            <a:r>
              <a:rPr lang="da-DK" sz="2200" dirty="0"/>
              <a:t> </a:t>
            </a:r>
            <a:r>
              <a:rPr lang="da-DK" sz="2200" dirty="0" err="1"/>
              <a:t>nobody</a:t>
            </a:r>
            <a:r>
              <a:rPr lang="da-DK" sz="2200" dirty="0"/>
              <a:t>…</a:t>
            </a:r>
          </a:p>
          <a:p>
            <a:endParaRPr lang="da-DK" dirty="0"/>
          </a:p>
        </p:txBody>
      </p:sp>
    </p:spTree>
    <p:extLst>
      <p:ext uri="{BB962C8B-B14F-4D97-AF65-F5344CB8AC3E}">
        <p14:creationId xmlns:p14="http://schemas.microsoft.com/office/powerpoint/2010/main" val="59386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a:xfrm>
            <a:off x="828000" y="360000"/>
            <a:ext cx="4754767" cy="1600200"/>
          </a:xfrm>
        </p:spPr>
        <p:txBody>
          <a:bodyPr vert="horz" lIns="0" tIns="0" rIns="0" bIns="0" rtlCol="0" anchor="b" anchorCtr="0">
            <a:normAutofit/>
          </a:bodyPr>
          <a:lstStyle/>
          <a:p>
            <a:r>
              <a:rPr lang="da-DK" kern="1200" baseline="0">
                <a:latin typeface="+mj-lt"/>
                <a:ea typeface="+mj-ea"/>
                <a:cs typeface="+mj-cs"/>
              </a:rPr>
              <a:t>Hvad kan vi gøre ved det?</a:t>
            </a:r>
          </a:p>
        </p:txBody>
      </p:sp>
      <p:pic>
        <p:nvPicPr>
          <p:cNvPr id="6" name="Billede 5">
            <a:extLst>
              <a:ext uri="{FF2B5EF4-FFF2-40B4-BE49-F238E27FC236}">
                <a16:creationId xmlns:a16="http://schemas.microsoft.com/office/drawing/2014/main" id="{DE58AC1D-0471-CEE6-2939-CF2FB384E22F}"/>
              </a:ext>
            </a:extLst>
          </p:cNvPr>
          <p:cNvPicPr>
            <a:picLocks noChangeAspect="1"/>
          </p:cNvPicPr>
          <p:nvPr/>
        </p:nvPicPr>
        <p:blipFill>
          <a:blip r:embed="rId3"/>
          <a:srcRect l="10439"/>
          <a:stretch/>
        </p:blipFill>
        <p:spPr>
          <a:xfrm>
            <a:off x="6096000" y="10"/>
            <a:ext cx="6096000" cy="6857989"/>
          </a:xfrm>
          <a:prstGeom prst="rect">
            <a:avLst/>
          </a:prstGeom>
          <a:noFill/>
        </p:spPr>
      </p:pic>
      <p:sp>
        <p:nvSpPr>
          <p:cNvPr id="9" name="Pladsholder til indhold 4">
            <a:extLst>
              <a:ext uri="{FF2B5EF4-FFF2-40B4-BE49-F238E27FC236}">
                <a16:creationId xmlns:a16="http://schemas.microsoft.com/office/drawing/2014/main" id="{96FE77F4-FA60-46C3-763E-C6E69DDE523C}"/>
              </a:ext>
            </a:extLst>
          </p:cNvPr>
          <p:cNvSpPr txBox="1">
            <a:spLocks/>
          </p:cNvSpPr>
          <p:nvPr/>
        </p:nvSpPr>
        <p:spPr>
          <a:xfrm>
            <a:off x="1115882" y="2743200"/>
            <a:ext cx="4466885" cy="3207971"/>
          </a:xfrm>
          <a:prstGeom prst="rect">
            <a:avLst/>
          </a:prstGeom>
        </p:spPr>
        <p:txBody>
          <a:bodyPr vert="horz" lIns="0" tIns="0" rIns="0" bIns="0" rtlCol="0">
            <a:normAutofit/>
          </a:bodyPr>
          <a:lst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da-DK" sz="2400" b="1" kern="1200" baseline="0" dirty="0">
                <a:latin typeface="+mn-lt"/>
                <a:ea typeface="+mn-ea"/>
                <a:cs typeface="+mn-cs"/>
              </a:rPr>
              <a:t>Udskyde debuten på de sociale medier</a:t>
            </a:r>
          </a:p>
          <a:p>
            <a:pPr marL="0" indent="0">
              <a:spcAft>
                <a:spcPts val="600"/>
              </a:spcAft>
              <a:buNone/>
            </a:pPr>
            <a:endParaRPr lang="da-DK" sz="2400" b="1" kern="1200" baseline="0" dirty="0">
              <a:latin typeface="+mn-lt"/>
              <a:ea typeface="+mn-ea"/>
              <a:cs typeface="+mn-cs"/>
            </a:endParaRPr>
          </a:p>
          <a:p>
            <a:pPr marL="0" indent="0">
              <a:spcAft>
                <a:spcPts val="600"/>
              </a:spcAft>
              <a:buNone/>
            </a:pPr>
            <a:r>
              <a:rPr lang="da-DK" sz="2400" b="1" kern="1200" baseline="0" dirty="0">
                <a:latin typeface="+mn-lt"/>
                <a:ea typeface="+mn-ea"/>
                <a:cs typeface="+mn-cs"/>
              </a:rPr>
              <a:t>Klæde eleverne på til at gebærde sig på nettet</a:t>
            </a:r>
          </a:p>
          <a:p>
            <a:pPr marL="0" indent="0">
              <a:spcAft>
                <a:spcPts val="600"/>
              </a:spcAft>
              <a:buNone/>
            </a:pPr>
            <a:endParaRPr lang="da-DK" sz="2400" kern="1200" baseline="0" dirty="0">
              <a:latin typeface="+mn-lt"/>
              <a:ea typeface="+mn-ea"/>
              <a:cs typeface="+mn-cs"/>
            </a:endParaRPr>
          </a:p>
          <a:p>
            <a:pPr marL="0" indent="0">
              <a:spcAft>
                <a:spcPts val="600"/>
              </a:spcAft>
              <a:buNone/>
            </a:pPr>
            <a:r>
              <a:rPr lang="da-DK" sz="2400" b="1" kern="1200" baseline="0" dirty="0">
                <a:latin typeface="+mn-lt"/>
                <a:ea typeface="+mn-ea"/>
                <a:cs typeface="+mn-cs"/>
              </a:rPr>
              <a:t>Være gode rollemodeller og relevante voksne</a:t>
            </a:r>
          </a:p>
          <a:p>
            <a:pPr marL="0" indent="0">
              <a:spcAft>
                <a:spcPts val="600"/>
              </a:spcAft>
              <a:buNone/>
            </a:pPr>
            <a:endParaRPr lang="da-DK" b="1" kern="1200" baseline="0" dirty="0">
              <a:latin typeface="+mn-lt"/>
              <a:ea typeface="+mn-ea"/>
              <a:cs typeface="+mn-cs"/>
            </a:endParaRPr>
          </a:p>
          <a:p>
            <a:pPr marL="0" indent="0">
              <a:spcAft>
                <a:spcPts val="600"/>
              </a:spcAft>
              <a:buNone/>
            </a:pPr>
            <a:endParaRPr lang="da-DK" kern="1200" baseline="0" dirty="0">
              <a:latin typeface="+mn-lt"/>
              <a:ea typeface="+mn-ea"/>
              <a:cs typeface="+mn-cs"/>
            </a:endParaRPr>
          </a:p>
        </p:txBody>
      </p:sp>
      <p:sp>
        <p:nvSpPr>
          <p:cNvPr id="14" name="Slide Number Placeholder 4">
            <a:extLst>
              <a:ext uri="{FF2B5EF4-FFF2-40B4-BE49-F238E27FC236}">
                <a16:creationId xmlns:a16="http://schemas.microsoft.com/office/drawing/2014/main" id="{C4450A00-BC80-5121-0CEC-B17A3A47C35A}"/>
              </a:ext>
            </a:extLst>
          </p:cNvPr>
          <p:cNvSpPr>
            <a:spLocks noGrp="1"/>
          </p:cNvSpPr>
          <p:nvPr>
            <p:ph type="sldNum" sz="quarter" idx="12"/>
          </p:nvPr>
        </p:nvSpPr>
        <p:spPr>
          <a:xfrm>
            <a:off x="828000" y="6356350"/>
            <a:ext cx="1013823" cy="365125"/>
          </a:xfrm>
        </p:spPr>
        <p:txBody>
          <a:bodyPr/>
          <a:lstStyle/>
          <a:p>
            <a:pPr>
              <a:spcAft>
                <a:spcPts val="600"/>
              </a:spcAft>
            </a:pPr>
            <a:fld id="{D84A4580-363A-0145-8839-19AD59045D19}" type="slidenum">
              <a:rPr lang="da-DK" smtClean="0"/>
              <a:pPr>
                <a:spcAft>
                  <a:spcPts val="600"/>
                </a:spcAft>
              </a:pPr>
              <a:t>6</a:t>
            </a:fld>
            <a:endParaRPr lang="da-DK"/>
          </a:p>
        </p:txBody>
      </p:sp>
    </p:spTree>
    <p:extLst>
      <p:ext uri="{BB962C8B-B14F-4D97-AF65-F5344CB8AC3E}">
        <p14:creationId xmlns:p14="http://schemas.microsoft.com/office/powerpoint/2010/main" val="1770884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Gode råd til forældre </a:t>
            </a:r>
          </a:p>
        </p:txBody>
      </p:sp>
      <p:sp>
        <p:nvSpPr>
          <p:cNvPr id="10" name="Pladsholder til indhold 4">
            <a:extLst>
              <a:ext uri="{FF2B5EF4-FFF2-40B4-BE49-F238E27FC236}">
                <a16:creationId xmlns:a16="http://schemas.microsoft.com/office/drawing/2014/main" id="{9739F179-D7C7-0664-FB5E-63A1EE388BF2}"/>
              </a:ext>
            </a:extLst>
          </p:cNvPr>
          <p:cNvSpPr>
            <a:spLocks noGrp="1"/>
          </p:cNvSpPr>
          <p:nvPr>
            <p:ph sz="half" idx="2"/>
          </p:nvPr>
        </p:nvSpPr>
        <p:spPr>
          <a:xfrm>
            <a:off x="941387" y="1983783"/>
            <a:ext cx="5366423" cy="4588033"/>
          </a:xfrm>
        </p:spPr>
        <p:txBody>
          <a:bodyPr>
            <a:normAutofit fontScale="77500" lnSpcReduction="20000"/>
          </a:bodyPr>
          <a:lstStyle/>
          <a:p>
            <a:pPr marL="342900" indent="-342900">
              <a:buFont typeface="+mj-lt"/>
              <a:buAutoNum type="arabicPeriod"/>
            </a:pPr>
            <a:r>
              <a:rPr lang="da-DK" sz="2300" dirty="0">
                <a:solidFill>
                  <a:srgbClr val="000000"/>
                </a:solidFill>
                <a:highlight>
                  <a:srgbClr val="FFFFFF"/>
                </a:highlight>
              </a:rPr>
              <a:t>Følg med i det online sociale liv på og lær barnet at sætte grænser</a:t>
            </a:r>
          </a:p>
          <a:p>
            <a:pPr marL="342900" indent="-342900">
              <a:buFont typeface="+mj-lt"/>
              <a:buAutoNum type="arabicPeriod"/>
            </a:pPr>
            <a:endParaRPr lang="da-DK" sz="2300" dirty="0">
              <a:solidFill>
                <a:srgbClr val="000000"/>
              </a:solidFill>
              <a:highlight>
                <a:srgbClr val="FFFFFF"/>
              </a:highlight>
            </a:endParaRPr>
          </a:p>
          <a:p>
            <a:pPr marL="342900" indent="-342900">
              <a:buFont typeface="+mj-lt"/>
              <a:buAutoNum type="arabicPeriod"/>
            </a:pPr>
            <a:r>
              <a:rPr lang="da-DK" sz="2300" dirty="0">
                <a:highlight>
                  <a:srgbClr val="FFFFFF"/>
                </a:highlight>
              </a:rPr>
              <a:t>Vis interesse og spørg ind om digital adfærd hos barnet</a:t>
            </a:r>
          </a:p>
          <a:p>
            <a:pPr marL="342900" indent="-342900">
              <a:buFont typeface="+mj-lt"/>
              <a:buAutoNum type="arabicPeriod"/>
            </a:pPr>
            <a:endParaRPr lang="da-DK" sz="2300" dirty="0">
              <a:highlight>
                <a:srgbClr val="FFFFFF"/>
              </a:highlight>
            </a:endParaRPr>
          </a:p>
          <a:p>
            <a:pPr marL="342900" indent="-342900">
              <a:buFont typeface="+mj-lt"/>
              <a:buAutoNum type="arabicPeriod"/>
            </a:pPr>
            <a:r>
              <a:rPr lang="da-DK" sz="2300" dirty="0">
                <a:highlight>
                  <a:srgbClr val="FFFFFF"/>
                </a:highlight>
              </a:rPr>
              <a:t>Hjælp barnet med at værne om sit privatliv digitalt</a:t>
            </a:r>
          </a:p>
          <a:p>
            <a:pPr lvl="2"/>
            <a:r>
              <a:rPr lang="da-DK" sz="2300" dirty="0">
                <a:highlight>
                  <a:srgbClr val="FFFFFF"/>
                </a:highlight>
              </a:rPr>
              <a:t>Opret f.eks. profiler og adgang til online fællesskaber og SoMe sammen</a:t>
            </a:r>
          </a:p>
          <a:p>
            <a:pPr marL="342900" indent="-342900">
              <a:buFont typeface="+mj-lt"/>
              <a:buAutoNum type="arabicPeriod"/>
            </a:pPr>
            <a:endParaRPr lang="da-DK" sz="2300" dirty="0">
              <a:highlight>
                <a:srgbClr val="FFFFFF"/>
              </a:highlight>
            </a:endParaRPr>
          </a:p>
          <a:p>
            <a:pPr marL="342900" indent="-342900">
              <a:buFont typeface="+mj-lt"/>
              <a:buAutoNum type="arabicPeriod"/>
            </a:pPr>
            <a:r>
              <a:rPr lang="da-DK" sz="2300" dirty="0">
                <a:highlight>
                  <a:srgbClr val="FFFFFF"/>
                </a:highlight>
              </a:rPr>
              <a:t>Bliv klogere på dit barns digitale liv her:</a:t>
            </a:r>
          </a:p>
          <a:p>
            <a:pPr marL="360000" lvl="2" indent="0">
              <a:buNone/>
            </a:pPr>
            <a:r>
              <a:rPr lang="da-DK" sz="2300" dirty="0">
                <a:solidFill>
                  <a:srgbClr val="C00000"/>
                </a:solidFill>
                <a:hlinkClick r:id="rId3">
                  <a:extLst>
                    <a:ext uri="{A12FA001-AC4F-418D-AE19-62706E023703}">
                      <ahyp:hlinkClr xmlns:ahyp="http://schemas.microsoft.com/office/drawing/2018/hyperlinkcolor" val="tx"/>
                    </a:ext>
                  </a:extLst>
                </a:hlinkClick>
              </a:rPr>
              <a:t>www.redbarnet.dk/foraeldre/</a:t>
            </a:r>
            <a:r>
              <a:rPr lang="da-DK" sz="2300" dirty="0">
                <a:solidFill>
                  <a:srgbClr val="C00000"/>
                </a:solidFill>
              </a:rPr>
              <a:t> </a:t>
            </a:r>
          </a:p>
          <a:p>
            <a:pPr marL="0" indent="0">
              <a:buNone/>
            </a:pPr>
            <a:endParaRPr lang="da-DK" sz="2300" dirty="0"/>
          </a:p>
          <a:p>
            <a:pPr marL="360000" lvl="2" indent="0">
              <a:buNone/>
            </a:pPr>
            <a:r>
              <a:rPr lang="da-DK" sz="2300" dirty="0"/>
              <a:t>Og… tag en god dialog som forældregruppe.</a:t>
            </a:r>
            <a:endParaRPr lang="da-DK" sz="2300" dirty="0">
              <a:highlight>
                <a:srgbClr val="FFFFFF"/>
              </a:highlight>
            </a:endParaRPr>
          </a:p>
          <a:p>
            <a:pPr marL="0" indent="0">
              <a:buNone/>
            </a:pPr>
            <a:endParaRPr lang="da-DK">
              <a:solidFill>
                <a:srgbClr val="000000"/>
              </a:solidFill>
              <a:highlight>
                <a:srgbClr val="FFFFFF"/>
              </a:highlight>
            </a:endParaRPr>
          </a:p>
          <a:p>
            <a:pPr marL="342900" indent="-342900">
              <a:buFont typeface="+mj-lt"/>
              <a:buAutoNum type="arabicPeriod"/>
            </a:pPr>
            <a:endParaRPr lang="da-DK">
              <a:solidFill>
                <a:srgbClr val="000000"/>
              </a:solidFill>
              <a:highlight>
                <a:srgbClr val="FFFFFF"/>
              </a:highlight>
            </a:endParaRPr>
          </a:p>
          <a:p>
            <a:pPr marL="0" indent="0">
              <a:buNone/>
            </a:pPr>
            <a:endParaRPr lang="da-DK">
              <a:solidFill>
                <a:srgbClr val="000000"/>
              </a:solidFill>
              <a:highlight>
                <a:srgbClr val="FFFFFF"/>
              </a:highlight>
            </a:endParaRPr>
          </a:p>
          <a:p>
            <a:pPr>
              <a:spcAft>
                <a:spcPts val="600"/>
              </a:spcAft>
            </a:pPr>
            <a:endParaRPr lang="da-DK">
              <a:latin typeface="+mj-lt"/>
            </a:endParaRPr>
          </a:p>
        </p:txBody>
      </p:sp>
      <p:pic>
        <p:nvPicPr>
          <p:cNvPr id="1026" name="Picture 2" descr="Billede af barn, der skriver på computer">
            <a:extLst>
              <a:ext uri="{FF2B5EF4-FFF2-40B4-BE49-F238E27FC236}">
                <a16:creationId xmlns:a16="http://schemas.microsoft.com/office/drawing/2014/main" id="{2EC7B145-EA79-D9B2-0464-E71D9280DA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731" y="3043217"/>
            <a:ext cx="4682151" cy="2716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14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Rollefordeling i den digitale dannelse</a:t>
            </a:r>
          </a:p>
        </p:txBody>
      </p:sp>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p:txBody>
          <a:bodyPr/>
          <a:lstStyle/>
          <a:p>
            <a:r>
              <a:rPr lang="da-DK" dirty="0"/>
              <a:t>Hvad gør vi som skole?</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839788" y="2690191"/>
            <a:ext cx="5044177" cy="3367709"/>
          </a:xfrm>
        </p:spPr>
        <p:txBody>
          <a:bodyPr/>
          <a:lstStyle/>
          <a:p>
            <a:r>
              <a:rPr lang="da-DK" dirty="0"/>
              <a:t>Vi har en politik på skolen:</a:t>
            </a:r>
          </a:p>
          <a:p>
            <a:pPr lvl="1"/>
            <a:r>
              <a:rPr lang="da-DK" dirty="0"/>
              <a:t>[INDSÆT de vigtigste punkter – fx om mobilen afleveres på mobilhotel i starten af dagen]</a:t>
            </a:r>
          </a:p>
          <a:p>
            <a:pPr marL="180000" lvl="1" indent="0">
              <a:buNone/>
            </a:pPr>
            <a:endParaRPr lang="da-DK" dirty="0"/>
          </a:p>
          <a:p>
            <a:r>
              <a:rPr lang="da-DK" dirty="0"/>
              <a:t>Vi underviser i digital dannelse – om at være en god kammerat online og at være en kritisk forbruger</a:t>
            </a:r>
          </a:p>
          <a:p>
            <a:pPr marL="0" indent="0">
              <a:buNone/>
            </a:pPr>
            <a:endParaRPr lang="da-DK" dirty="0"/>
          </a:p>
          <a:p>
            <a:r>
              <a:rPr lang="da-DK" dirty="0"/>
              <a:t>Vi er gode rollemodeller – har ikke vores telefon fremme i løbet af dagen, og hvis vi har, fortæller vi, hvad vi bruger den til/hvorfor det er relevant, at den er der</a:t>
            </a:r>
          </a:p>
          <a:p>
            <a:endParaRPr lang="da-DK" dirty="0"/>
          </a:p>
          <a:p>
            <a:r>
              <a:rPr lang="da-DK" dirty="0"/>
              <a:t>[Indsæt egne punkter…]</a:t>
            </a:r>
          </a:p>
          <a:p>
            <a:pPr marL="0" indent="0">
              <a:buNone/>
            </a:pPr>
            <a:endParaRPr lang="da-DK" dirty="0"/>
          </a:p>
          <a:p>
            <a:endParaRPr lang="da-DK" dirty="0"/>
          </a:p>
        </p:txBody>
      </p:sp>
      <p:sp>
        <p:nvSpPr>
          <p:cNvPr id="6" name="Pladsholder til tekst 5">
            <a:extLst>
              <a:ext uri="{FF2B5EF4-FFF2-40B4-BE49-F238E27FC236}">
                <a16:creationId xmlns:a16="http://schemas.microsoft.com/office/drawing/2014/main" id="{01A45D0D-9679-94BB-6AF1-335F36A52126}"/>
              </a:ext>
            </a:extLst>
          </p:cNvPr>
          <p:cNvSpPr>
            <a:spLocks noGrp="1"/>
          </p:cNvSpPr>
          <p:nvPr>
            <p:ph type="body" sz="quarter" idx="3"/>
          </p:nvPr>
        </p:nvSpPr>
        <p:spPr>
          <a:xfrm>
            <a:off x="6304861" y="1808920"/>
            <a:ext cx="5047351" cy="646459"/>
          </a:xfrm>
        </p:spPr>
        <p:txBody>
          <a:bodyPr/>
          <a:lstStyle/>
          <a:p>
            <a:r>
              <a:rPr lang="da-DK" dirty="0"/>
              <a:t>Hvad kan I gøre som forældre?</a:t>
            </a:r>
          </a:p>
        </p:txBody>
      </p:sp>
      <p:sp>
        <p:nvSpPr>
          <p:cNvPr id="7" name="Pladsholder til indhold 6">
            <a:extLst>
              <a:ext uri="{FF2B5EF4-FFF2-40B4-BE49-F238E27FC236}">
                <a16:creationId xmlns:a16="http://schemas.microsoft.com/office/drawing/2014/main" id="{8DF24889-ED8B-4B60-1ADD-646BC0F40D44}"/>
              </a:ext>
            </a:extLst>
          </p:cNvPr>
          <p:cNvSpPr>
            <a:spLocks noGrp="1"/>
          </p:cNvSpPr>
          <p:nvPr>
            <p:ph sz="quarter" idx="4"/>
          </p:nvPr>
        </p:nvSpPr>
        <p:spPr>
          <a:xfrm>
            <a:off x="6304861" y="2690191"/>
            <a:ext cx="5047351" cy="3367709"/>
          </a:xfrm>
        </p:spPr>
        <p:txBody>
          <a:bodyPr/>
          <a:lstStyle/>
          <a:p>
            <a:r>
              <a:rPr lang="da-DK" dirty="0"/>
              <a:t>Støtte op om fællesskabet:</a:t>
            </a:r>
          </a:p>
          <a:p>
            <a:pPr lvl="1"/>
            <a:r>
              <a:rPr lang="da-DK" dirty="0"/>
              <a:t>Hjælpe børnene med at få alle med i fællesskabet -  når flere har en skærm, kan der opstå grupper på SoMe– hjælp med at få alle med</a:t>
            </a:r>
          </a:p>
          <a:p>
            <a:pPr lvl="1"/>
            <a:r>
              <a:rPr lang="da-DK" dirty="0"/>
              <a:t>Aftal legeaftaler med/uden skærm?</a:t>
            </a:r>
          </a:p>
          <a:p>
            <a:pPr marL="180000" lvl="1" indent="0">
              <a:buNone/>
            </a:pPr>
            <a:endParaRPr lang="da-DK" dirty="0"/>
          </a:p>
          <a:p>
            <a:r>
              <a:rPr lang="da-DK" dirty="0"/>
              <a:t>Sætte privatindstillinger og ”forstyr ikke” til</a:t>
            </a:r>
          </a:p>
          <a:p>
            <a:pPr marL="0" indent="0">
              <a:buNone/>
            </a:pPr>
            <a:endParaRPr lang="da-DK" dirty="0"/>
          </a:p>
          <a:p>
            <a:r>
              <a:rPr lang="da-DK" dirty="0"/>
              <a:t>Vær en god rollemodel derhjemme</a:t>
            </a:r>
          </a:p>
          <a:p>
            <a:pPr marL="0" indent="0">
              <a:buNone/>
            </a:pPr>
            <a:endParaRPr lang="da-DK" dirty="0"/>
          </a:p>
          <a:p>
            <a:r>
              <a:rPr lang="da-DK" dirty="0"/>
              <a:t>Aftale ramme og regler derhjemme og som forældregruppe?</a:t>
            </a:r>
          </a:p>
          <a:p>
            <a:pPr marL="180000" lvl="1" indent="0">
              <a:buNone/>
            </a:pPr>
            <a:r>
              <a:rPr lang="da-DK" dirty="0"/>
              <a:t>(Følg de gode råd &amp; tag dialogen her på mødet)</a:t>
            </a:r>
          </a:p>
          <a:p>
            <a:endParaRPr lang="da-DK" dirty="0"/>
          </a:p>
        </p:txBody>
      </p:sp>
    </p:spTree>
    <p:extLst>
      <p:ext uri="{BB962C8B-B14F-4D97-AF65-F5344CB8AC3E}">
        <p14:creationId xmlns:p14="http://schemas.microsoft.com/office/powerpoint/2010/main" val="13257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Drøftelse af temaet Online fællesskaber og SoMe</a:t>
            </a:r>
          </a:p>
        </p:txBody>
      </p:sp>
      <p:sp>
        <p:nvSpPr>
          <p:cNvPr id="10" name="Pladsholder til indhold 4">
            <a:extLst>
              <a:ext uri="{FF2B5EF4-FFF2-40B4-BE49-F238E27FC236}">
                <a16:creationId xmlns:a16="http://schemas.microsoft.com/office/drawing/2014/main" id="{9739F179-D7C7-0664-FB5E-63A1EE388BF2}"/>
              </a:ext>
            </a:extLst>
          </p:cNvPr>
          <p:cNvSpPr>
            <a:spLocks noGrp="1"/>
          </p:cNvSpPr>
          <p:nvPr>
            <p:ph sz="half" idx="2"/>
          </p:nvPr>
        </p:nvSpPr>
        <p:spPr>
          <a:xfrm>
            <a:off x="941387" y="2496385"/>
            <a:ext cx="6570621" cy="4232219"/>
          </a:xfrm>
        </p:spPr>
        <p:txBody>
          <a:bodyPr>
            <a:normAutofit/>
          </a:bodyPr>
          <a:lstStyle/>
          <a:p>
            <a:pPr marL="0" lvl="0" indent="0">
              <a:buNone/>
            </a:pPr>
            <a:r>
              <a:rPr lang="da-DK" sz="2800" dirty="0">
                <a:solidFill>
                  <a:srgbClr val="000000"/>
                </a:solidFill>
              </a:rPr>
              <a:t>Quiz og byt</a:t>
            </a:r>
          </a:p>
          <a:p>
            <a:pPr marL="0" lvl="0" indent="0">
              <a:buNone/>
            </a:pPr>
            <a:endParaRPr lang="da-DK" sz="2800" dirty="0">
              <a:solidFill>
                <a:srgbClr val="000000"/>
              </a:solidFill>
            </a:endParaRPr>
          </a:p>
          <a:p>
            <a:pPr marL="0" lvl="0" indent="0">
              <a:buNone/>
            </a:pPr>
            <a:endParaRPr lang="da-DK" sz="2800" dirty="0">
              <a:solidFill>
                <a:srgbClr val="000000"/>
              </a:solidFill>
            </a:endParaRPr>
          </a:p>
          <a:p>
            <a:pPr lvl="0"/>
            <a:r>
              <a:rPr lang="da-DK" sz="1800" dirty="0">
                <a:solidFill>
                  <a:srgbClr val="000000"/>
                </a:solidFill>
              </a:rPr>
              <a:t>Gå rundt blandt hinanden, og forhold jer til de forskellige spørgsmål på kortene om børns digitale liv og forældres rolle.</a:t>
            </a:r>
          </a:p>
          <a:p>
            <a:pPr marL="0" lvl="0" indent="0">
              <a:buNone/>
            </a:pPr>
            <a:endParaRPr lang="da-DK" sz="1800" dirty="0">
              <a:solidFill>
                <a:srgbClr val="000000"/>
              </a:solidFill>
            </a:endParaRPr>
          </a:p>
          <a:p>
            <a:pPr marL="0" lvl="0" indent="0">
              <a:buNone/>
            </a:pPr>
            <a:endParaRPr lang="da-DK" sz="1800" dirty="0">
              <a:solidFill>
                <a:srgbClr val="000000"/>
              </a:solidFill>
            </a:endParaRPr>
          </a:p>
          <a:p>
            <a:pPr lvl="0"/>
            <a:r>
              <a:rPr lang="da-DK" sz="1800" dirty="0">
                <a:solidFill>
                  <a:srgbClr val="000000"/>
                </a:solidFill>
              </a:rPr>
              <a:t>Husk: det handler ikke nødvendigvis om at blive enige, men at forholde sig til udfordringerne sammen. Undgå at dømme det, der bliver sagt, selvom I er meget uenige.</a:t>
            </a:r>
          </a:p>
        </p:txBody>
      </p:sp>
      <p:pic>
        <p:nvPicPr>
          <p:cNvPr id="4" name="Billede 3" descr="Et billede, der indeholder skitse, tegning, Ansigt, Stregtegning&#10;&#10;Automatisk genereret beskrivelse">
            <a:extLst>
              <a:ext uri="{FF2B5EF4-FFF2-40B4-BE49-F238E27FC236}">
                <a16:creationId xmlns:a16="http://schemas.microsoft.com/office/drawing/2014/main" id="{0CABFD6A-A56F-E2AA-04A3-0D2AB1471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069" y="2874067"/>
            <a:ext cx="3249520" cy="3273068"/>
          </a:xfrm>
          <a:prstGeom prst="rect">
            <a:avLst/>
          </a:prstGeom>
        </p:spPr>
      </p:pic>
    </p:spTree>
    <p:extLst>
      <p:ext uri="{BB962C8B-B14F-4D97-AF65-F5344CB8AC3E}">
        <p14:creationId xmlns:p14="http://schemas.microsoft.com/office/powerpoint/2010/main" val="12469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Tak for jeres indsats </a:t>
            </a:r>
            <a:br>
              <a:rPr lang="da-DK"/>
            </a:br>
            <a:br>
              <a:rPr lang="da-DK"/>
            </a:br>
            <a:r>
              <a:rPr lang="da-DK" sz="4000"/>
              <a:t>Online fællesskaber og </a:t>
            </a:r>
            <a:r>
              <a:rPr lang="da-DK" sz="4000" err="1"/>
              <a:t>some</a:t>
            </a:r>
            <a:br>
              <a:rPr lang="da-DK"/>
            </a:br>
            <a:br>
              <a:rPr lang="da-DK"/>
            </a:br>
            <a:endParaRPr lang="da-DK"/>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209514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EF34CC-13EB-4A0C-A417-AEAB2E52F5BB}">
  <ds:schemaRefs>
    <ds:schemaRef ds:uri="http://schemas.microsoft.com/sharepoint/v3/contenttype/forms"/>
  </ds:schemaRefs>
</ds:datastoreItem>
</file>

<file path=customXml/itemProps2.xml><?xml version="1.0" encoding="utf-8"?>
<ds:datastoreItem xmlns:ds="http://schemas.openxmlformats.org/officeDocument/2006/customXml" ds:itemID="{6B29F6BD-E232-4D24-B22B-54D07FA7C3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AD7171-95EC-4FE6-8471-CF287A2C8B15}">
  <ds:schemaRefs>
    <ds:schemaRef ds:uri="http://schemas.microsoft.com/office/2006/metadata/properties"/>
    <ds:schemaRef ds:uri="http://purl.org/dc/dcmitype/"/>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695967ab-da76-48a1-bba9-fa77298c0fc1"/>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TotalTime>
  <Words>3241</Words>
  <Application>Microsoft Office PowerPoint</Application>
  <PresentationFormat>Widescreen</PresentationFormat>
  <Paragraphs>203</Paragraphs>
  <Slides>11</Slides>
  <Notes>11</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11</vt:i4>
      </vt:variant>
    </vt:vector>
  </HeadingPairs>
  <TitlesOfParts>
    <vt:vector size="19" baseType="lpstr">
      <vt:lpstr>Aptos</vt:lpstr>
      <vt:lpstr>Arial</vt:lpstr>
      <vt:lpstr>Calibri</vt:lpstr>
      <vt:lpstr>Gill Sans Infant Std</vt:lpstr>
      <vt:lpstr>Lato</vt:lpstr>
      <vt:lpstr>Oswald Medium</vt:lpstr>
      <vt:lpstr>Wingdings</vt:lpstr>
      <vt:lpstr>1_Office-tema</vt:lpstr>
      <vt:lpstr>Tema:   Online fællesskaber &amp; Some</vt:lpstr>
      <vt:lpstr>Gæt en sang</vt:lpstr>
      <vt:lpstr>Hvad bruger børn nettet til?</vt:lpstr>
      <vt:lpstr>Hvad kan børnene risikere at opleve på nettet?</vt:lpstr>
      <vt:lpstr>Hvad skaber udfordringerne?</vt:lpstr>
      <vt:lpstr>Hvad kan vi gøre ved det?</vt:lpstr>
      <vt:lpstr>Gode råd til forældre </vt:lpstr>
      <vt:lpstr>Rollefordeling i den digitale dannelse</vt:lpstr>
      <vt:lpstr>Drøftelse af temaet Online fællesskaber og SoMe</vt:lpstr>
      <vt:lpstr>Tak for jeres indsats   Online fællesskaber og some  </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cp:revision>
  <dcterms:created xsi:type="dcterms:W3CDTF">2024-04-09T11:35:53Z</dcterms:created>
  <dcterms:modified xsi:type="dcterms:W3CDTF">2026-06-04T11:23:43Z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