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Berlingske Serif Cn" panose="020B0604020202020204" charset="0"/>
      <p:regular r:id="rId19"/>
    </p:embeddedFont>
    <p:embeddedFont>
      <p:font typeface="Berlingske Serif Text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34393-8F6A-437F-8E01-A63FCBAAD963}" type="datetimeFigureOut">
              <a:rPr lang="da-DK" smtClean="0"/>
              <a:t>21-08-2026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78D97-439F-42AF-A194-F572EB4C93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134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78D97-439F-42AF-A194-F572EB4C93F7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589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vimeo.com/1204455568?fl=pl&amp;fe=sh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248356" y="2266964"/>
            <a:ext cx="22784712" cy="6368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751"/>
              </a:lnSpc>
              <a:spcBef>
                <a:spcPct val="0"/>
              </a:spcBef>
            </a:pPr>
            <a:r>
              <a:rPr lang="en-US" sz="43528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</a:p>
        </p:txBody>
      </p:sp>
      <p:sp>
        <p:nvSpPr>
          <p:cNvPr id="3" name="Freeform 3"/>
          <p:cNvSpPr/>
          <p:nvPr/>
        </p:nvSpPr>
        <p:spPr>
          <a:xfrm>
            <a:off x="373835" y="331849"/>
            <a:ext cx="987728" cy="919965"/>
          </a:xfrm>
          <a:custGeom>
            <a:avLst/>
            <a:gdLst/>
            <a:ahLst/>
            <a:cxnLst/>
            <a:rect l="l" t="t" r="r" b="b"/>
            <a:pathLst>
              <a:path w="987728" h="919965">
                <a:moveTo>
                  <a:pt x="0" y="0"/>
                </a:moveTo>
                <a:lnTo>
                  <a:pt x="987727" y="0"/>
                </a:lnTo>
                <a:lnTo>
                  <a:pt x="987727" y="919965"/>
                </a:lnTo>
                <a:lnTo>
                  <a:pt x="0" y="9199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4" name="Freeform 4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5" name="Freeform 5"/>
          <p:cNvSpPr/>
          <p:nvPr/>
        </p:nvSpPr>
        <p:spPr>
          <a:xfrm rot="21435038">
            <a:off x="7650108" y="257814"/>
            <a:ext cx="6093756" cy="4578714"/>
          </a:xfrm>
          <a:custGeom>
            <a:avLst/>
            <a:gdLst/>
            <a:ahLst/>
            <a:cxnLst/>
            <a:rect l="l" t="t" r="r" b="b"/>
            <a:pathLst>
              <a:path w="6093756" h="4578714">
                <a:moveTo>
                  <a:pt x="0" y="0"/>
                </a:moveTo>
                <a:lnTo>
                  <a:pt x="6093755" y="0"/>
                </a:lnTo>
                <a:lnTo>
                  <a:pt x="6093755" y="4578714"/>
                </a:lnTo>
                <a:lnTo>
                  <a:pt x="0" y="45787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784" b="-5784"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6" name="TextBox 6"/>
          <p:cNvSpPr txBox="1"/>
          <p:nvPr/>
        </p:nvSpPr>
        <p:spPr>
          <a:xfrm>
            <a:off x="582790" y="6807578"/>
            <a:ext cx="17122419" cy="1761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90"/>
              </a:lnSpc>
              <a:spcBef>
                <a:spcPct val="0"/>
              </a:spcBef>
            </a:pPr>
            <a:r>
              <a:rPr lang="en-US" sz="12045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Dit barns </a:t>
            </a:r>
            <a:r>
              <a:rPr lang="en-US" sz="12045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indre</a:t>
            </a:r>
            <a:r>
              <a:rPr lang="en-US" sz="12045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2045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superkraft</a:t>
            </a:r>
            <a:endParaRPr lang="en-US" sz="12045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1254460" y="4137278"/>
            <a:ext cx="10107767" cy="451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Styrke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forståelsen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af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sammenhængen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mellem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læring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trivsel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. </a:t>
            </a:r>
          </a:p>
          <a:p>
            <a:pPr algn="l">
              <a:lnSpc>
                <a:spcPts val="5999"/>
              </a:lnSpc>
            </a:pP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5999"/>
              </a:lnSpc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At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skabe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fælles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rammer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forståelser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omkring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som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fremmer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trivsel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læring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stærkt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fællesskab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klassen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9144000" y="2621604"/>
            <a:ext cx="9144000" cy="7665396"/>
          </a:xfrm>
          <a:custGeom>
            <a:avLst/>
            <a:gdLst/>
            <a:ahLst/>
            <a:cxnLst/>
            <a:rect l="l" t="t" r="r" b="b"/>
            <a:pathLst>
              <a:path w="9144000" h="7665396">
                <a:moveTo>
                  <a:pt x="0" y="0"/>
                </a:moveTo>
                <a:lnTo>
                  <a:pt x="9144000" y="0"/>
                </a:lnTo>
                <a:lnTo>
                  <a:pt x="9144000" y="7665396"/>
                </a:lnTo>
                <a:lnTo>
                  <a:pt x="0" y="76653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5" name="TextBox 5"/>
          <p:cNvSpPr txBox="1"/>
          <p:nvPr/>
        </p:nvSpPr>
        <p:spPr>
          <a:xfrm>
            <a:off x="1654807" y="2093791"/>
            <a:ext cx="7943393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Formål</a:t>
            </a:r>
            <a:endParaRPr lang="en-US" sz="17000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682649" y="-531907"/>
            <a:ext cx="6865631" cy="5493267"/>
          </a:xfrm>
          <a:custGeom>
            <a:avLst/>
            <a:gdLst/>
            <a:ahLst/>
            <a:cxnLst/>
            <a:rect l="l" t="t" r="r" b="b"/>
            <a:pathLst>
              <a:path w="6865631" h="5493267">
                <a:moveTo>
                  <a:pt x="0" y="0"/>
                </a:moveTo>
                <a:lnTo>
                  <a:pt x="6865631" y="0"/>
                </a:lnTo>
                <a:lnTo>
                  <a:pt x="6865631" y="5493267"/>
                </a:lnTo>
                <a:lnTo>
                  <a:pt x="0" y="5493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73961" y="1860267"/>
            <a:ext cx="9285339" cy="6566466"/>
          </a:xfrm>
          <a:custGeom>
            <a:avLst/>
            <a:gdLst/>
            <a:ahLst/>
            <a:cxnLst/>
            <a:rect l="l" t="t" r="r" b="b"/>
            <a:pathLst>
              <a:path w="9285339" h="6566466">
                <a:moveTo>
                  <a:pt x="0" y="0"/>
                </a:moveTo>
                <a:lnTo>
                  <a:pt x="9285339" y="0"/>
                </a:lnTo>
                <a:lnTo>
                  <a:pt x="9285339" y="6566466"/>
                </a:lnTo>
                <a:lnTo>
                  <a:pt x="0" y="65664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373835" y="3578392"/>
            <a:ext cx="8019340" cy="3892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0"/>
              </a:lnSpc>
            </a:pPr>
            <a:r>
              <a:rPr lang="en-US" sz="14677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Hvordan</a:t>
            </a:r>
            <a:r>
              <a:rPr lang="en-US" sz="14677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  <a:p>
            <a:pPr algn="ctr">
              <a:lnSpc>
                <a:spcPts val="9540"/>
              </a:lnSpc>
            </a:pPr>
            <a:r>
              <a:rPr lang="en-US" sz="14677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sover</a:t>
            </a:r>
            <a:r>
              <a:rPr lang="en-US" sz="14677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4677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dit</a:t>
            </a:r>
            <a:r>
              <a:rPr lang="en-US" sz="14677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  <a:p>
            <a:pPr marL="0" lvl="0" indent="0" algn="ctr">
              <a:lnSpc>
                <a:spcPts val="9540"/>
              </a:lnSpc>
            </a:pPr>
            <a:r>
              <a:rPr lang="en-US" sz="14677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barn?</a:t>
            </a:r>
          </a:p>
        </p:txBody>
      </p:sp>
      <p:sp>
        <p:nvSpPr>
          <p:cNvPr id="4" name="Freeform 4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Freeform 5"/>
          <p:cNvSpPr/>
          <p:nvPr/>
        </p:nvSpPr>
        <p:spPr>
          <a:xfrm>
            <a:off x="373835" y="331849"/>
            <a:ext cx="987728" cy="919965"/>
          </a:xfrm>
          <a:custGeom>
            <a:avLst/>
            <a:gdLst/>
            <a:ahLst/>
            <a:cxnLst/>
            <a:rect l="l" t="t" r="r" b="b"/>
            <a:pathLst>
              <a:path w="987728" h="919965">
                <a:moveTo>
                  <a:pt x="0" y="0"/>
                </a:moveTo>
                <a:lnTo>
                  <a:pt x="987727" y="0"/>
                </a:lnTo>
                <a:lnTo>
                  <a:pt x="987727" y="919965"/>
                </a:lnTo>
                <a:lnTo>
                  <a:pt x="0" y="9199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3132" y="206182"/>
            <a:ext cx="14661737" cy="9836537"/>
          </a:xfrm>
          <a:custGeom>
            <a:avLst/>
            <a:gdLst/>
            <a:ahLst/>
            <a:cxnLst/>
            <a:rect l="l" t="t" r="r" b="b"/>
            <a:pathLst>
              <a:path w="14661737" h="9836537">
                <a:moveTo>
                  <a:pt x="0" y="0"/>
                </a:moveTo>
                <a:lnTo>
                  <a:pt x="14661736" y="0"/>
                </a:lnTo>
                <a:lnTo>
                  <a:pt x="14661736" y="9836536"/>
                </a:lnTo>
                <a:lnTo>
                  <a:pt x="0" y="98365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019" t="-48778" r="-55094" b="-29063"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3" name="TextBox 3"/>
          <p:cNvSpPr txBox="1"/>
          <p:nvPr/>
        </p:nvSpPr>
        <p:spPr>
          <a:xfrm>
            <a:off x="11430000" y="9639300"/>
            <a:ext cx="4913889" cy="318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Sundhedsstyrelses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anbefaling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til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søvnlængde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800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april</a:t>
            </a:r>
            <a:r>
              <a:rPr lang="en-US" sz="18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2024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14628" y="1703673"/>
            <a:ext cx="8544238" cy="155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9"/>
              </a:lnSpc>
            </a:pPr>
            <a:r>
              <a:rPr lang="en-US" sz="15476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Anbefalet</a:t>
            </a:r>
            <a:r>
              <a:rPr lang="en-US" sz="15476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34690" y="2796652"/>
            <a:ext cx="9257520" cy="1557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9"/>
              </a:lnSpc>
            </a:pPr>
            <a:r>
              <a:rPr lang="en-US" sz="15476" dirty="0" err="1">
                <a:ln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Søvnlængde</a:t>
            </a:r>
            <a:endParaRPr lang="en-US" sz="15476" dirty="0">
              <a:ln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373835" y="331849"/>
            <a:ext cx="987728" cy="919965"/>
          </a:xfrm>
          <a:custGeom>
            <a:avLst/>
            <a:gdLst/>
            <a:ahLst/>
            <a:cxnLst/>
            <a:rect l="l" t="t" r="r" b="b"/>
            <a:pathLst>
              <a:path w="987728" h="919965">
                <a:moveTo>
                  <a:pt x="0" y="0"/>
                </a:moveTo>
                <a:lnTo>
                  <a:pt x="987727" y="0"/>
                </a:lnTo>
                <a:lnTo>
                  <a:pt x="987727" y="919965"/>
                </a:lnTo>
                <a:lnTo>
                  <a:pt x="0" y="9199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1658389" y="2309800"/>
            <a:ext cx="10876271" cy="7310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947"/>
              </a:lnSpc>
            </a:pPr>
            <a:r>
              <a:rPr lang="en-US" sz="27612" dirty="0" err="1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Hvorfor</a:t>
            </a:r>
            <a:r>
              <a:rPr lang="en-US" sz="27612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er </a:t>
            </a:r>
            <a:r>
              <a:rPr lang="en-US" sz="27612" dirty="0" err="1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27612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27612" dirty="0" err="1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vigtigt</a:t>
            </a:r>
            <a:r>
              <a:rPr lang="en-US" sz="27612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?</a:t>
            </a:r>
          </a:p>
        </p:txBody>
      </p:sp>
      <p:sp>
        <p:nvSpPr>
          <p:cNvPr id="4" name="Freeform 4"/>
          <p:cNvSpPr/>
          <p:nvPr/>
        </p:nvSpPr>
        <p:spPr>
          <a:xfrm>
            <a:off x="8590087" y="1145206"/>
            <a:ext cx="11229977" cy="9414066"/>
          </a:xfrm>
          <a:custGeom>
            <a:avLst/>
            <a:gdLst/>
            <a:ahLst/>
            <a:cxnLst/>
            <a:rect l="l" t="t" r="r" b="b"/>
            <a:pathLst>
              <a:path w="11229977" h="9414066">
                <a:moveTo>
                  <a:pt x="0" y="0"/>
                </a:moveTo>
                <a:lnTo>
                  <a:pt x="11229977" y="0"/>
                </a:lnTo>
                <a:lnTo>
                  <a:pt x="11229977" y="9414066"/>
                </a:lnTo>
                <a:lnTo>
                  <a:pt x="0" y="9414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73097" y="1351668"/>
            <a:ext cx="10914605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Gevinster</a:t>
            </a:r>
            <a:r>
              <a:rPr lang="en-US" sz="17000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</p:txBody>
      </p:sp>
      <p:sp>
        <p:nvSpPr>
          <p:cNvPr id="3" name="Freeform 3"/>
          <p:cNvSpPr/>
          <p:nvPr/>
        </p:nvSpPr>
        <p:spPr>
          <a:xfrm>
            <a:off x="2455845" y="2953018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2455845" y="3876122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8"/>
                </a:lnTo>
                <a:lnTo>
                  <a:pt x="0" y="8373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Freeform 5"/>
          <p:cNvSpPr/>
          <p:nvPr/>
        </p:nvSpPr>
        <p:spPr>
          <a:xfrm>
            <a:off x="2459882" y="4799225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8" y="0"/>
                </a:lnTo>
                <a:lnTo>
                  <a:pt x="837378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Freeform 6"/>
          <p:cNvSpPr/>
          <p:nvPr/>
        </p:nvSpPr>
        <p:spPr>
          <a:xfrm>
            <a:off x="2455845" y="5724192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7" name="Freeform 7"/>
          <p:cNvSpPr/>
          <p:nvPr/>
        </p:nvSpPr>
        <p:spPr>
          <a:xfrm>
            <a:off x="2455845" y="6647296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8"/>
                </a:lnTo>
                <a:lnTo>
                  <a:pt x="0" y="8373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8" name="Freeform 8"/>
          <p:cNvSpPr/>
          <p:nvPr/>
        </p:nvSpPr>
        <p:spPr>
          <a:xfrm>
            <a:off x="2455845" y="7570399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9" y="0"/>
                </a:lnTo>
                <a:lnTo>
                  <a:pt x="837379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9" name="TextBox 9"/>
          <p:cNvSpPr txBox="1"/>
          <p:nvPr/>
        </p:nvSpPr>
        <p:spPr>
          <a:xfrm>
            <a:off x="3594553" y="1882917"/>
            <a:ext cx="7852321" cy="750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7"/>
              </a:lnSpc>
            </a:pPr>
            <a:endParaRPr dirty="0"/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humør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Lærer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husker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forstå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andres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følelser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Kan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klare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udfordringer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Mere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kreativ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Mindre</a:t>
            </a: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749" spc="284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syg</a:t>
            </a:r>
            <a:endParaRPr lang="en-US" sz="4749" spc="284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7457"/>
              </a:lnSpc>
            </a:pPr>
            <a:r>
              <a:rPr lang="en-US" sz="4749" spc="284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 motorik</a:t>
            </a:r>
          </a:p>
        </p:txBody>
      </p:sp>
      <p:sp>
        <p:nvSpPr>
          <p:cNvPr id="10" name="Freeform 10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>
          <a:xfrm>
            <a:off x="2445121" y="8493503"/>
            <a:ext cx="837379" cy="837379"/>
          </a:xfrm>
          <a:custGeom>
            <a:avLst/>
            <a:gdLst/>
            <a:ahLst/>
            <a:cxnLst/>
            <a:rect l="l" t="t" r="r" b="b"/>
            <a:pathLst>
              <a:path w="837379" h="837379">
                <a:moveTo>
                  <a:pt x="0" y="0"/>
                </a:moveTo>
                <a:lnTo>
                  <a:pt x="837378" y="0"/>
                </a:lnTo>
                <a:lnTo>
                  <a:pt x="837378" y="837379"/>
                </a:lnTo>
                <a:lnTo>
                  <a:pt x="0" y="83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2" name="Freeform 12"/>
          <p:cNvSpPr/>
          <p:nvPr/>
        </p:nvSpPr>
        <p:spPr>
          <a:xfrm>
            <a:off x="10431963" y="2701385"/>
            <a:ext cx="6503487" cy="6918748"/>
          </a:xfrm>
          <a:custGeom>
            <a:avLst/>
            <a:gdLst/>
            <a:ahLst/>
            <a:cxnLst/>
            <a:rect l="l" t="t" r="r" b="b"/>
            <a:pathLst>
              <a:path w="6503487" h="6918748">
                <a:moveTo>
                  <a:pt x="0" y="0"/>
                </a:moveTo>
                <a:lnTo>
                  <a:pt x="6503487" y="0"/>
                </a:lnTo>
                <a:lnTo>
                  <a:pt x="6503487" y="6918749"/>
                </a:lnTo>
                <a:lnTo>
                  <a:pt x="0" y="69187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9340" b="-9797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3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288" y="-8049"/>
            <a:ext cx="18273712" cy="102950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7232345" cy="10287000"/>
          </a:xfrm>
          <a:custGeom>
            <a:avLst/>
            <a:gdLst/>
            <a:ahLst/>
            <a:cxnLst/>
            <a:rect l="l" t="t" r="r" b="b"/>
            <a:pathLst>
              <a:path w="7232345" h="10287000">
                <a:moveTo>
                  <a:pt x="0" y="0"/>
                </a:moveTo>
                <a:lnTo>
                  <a:pt x="7232345" y="0"/>
                </a:lnTo>
                <a:lnTo>
                  <a:pt x="723234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373835" y="2838450"/>
            <a:ext cx="8695507" cy="4777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95"/>
              </a:lnSpc>
            </a:pPr>
            <a:r>
              <a:rPr lang="en-US" sz="17838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God</a:t>
            </a:r>
          </a:p>
          <a:p>
            <a:pPr algn="ctr">
              <a:lnSpc>
                <a:spcPts val="11595"/>
              </a:lnSpc>
            </a:pPr>
            <a:r>
              <a:rPr lang="en-US" sz="17838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17838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-</a:t>
            </a:r>
          </a:p>
          <a:p>
            <a:pPr marL="0" lvl="0" indent="0" algn="ctr">
              <a:lnSpc>
                <a:spcPts val="11595"/>
              </a:lnSpc>
            </a:pPr>
            <a:r>
              <a:rPr lang="en-US" sz="17838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hygiejne</a:t>
            </a:r>
            <a:endParaRPr lang="en-US" sz="17838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7347100" y="5901798"/>
            <a:ext cx="3593801" cy="1299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4"/>
              </a:lnSpc>
            </a:pPr>
            <a:r>
              <a:rPr lang="en-US" sz="5097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Tilgang A</a:t>
            </a:r>
          </a:p>
          <a:p>
            <a:pPr marL="0" lvl="0" indent="0" algn="l">
              <a:lnSpc>
                <a:spcPts val="4944"/>
              </a:lnSpc>
            </a:pPr>
            <a:endParaRPr lang="en-US" sz="5097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031379" y="3043313"/>
            <a:ext cx="7845446" cy="6576820"/>
          </a:xfrm>
          <a:custGeom>
            <a:avLst/>
            <a:gdLst/>
            <a:ahLst/>
            <a:cxnLst/>
            <a:rect l="l" t="t" r="r" b="b"/>
            <a:pathLst>
              <a:path w="7845446" h="6576820">
                <a:moveTo>
                  <a:pt x="0" y="0"/>
                </a:moveTo>
                <a:lnTo>
                  <a:pt x="7845445" y="0"/>
                </a:lnTo>
                <a:lnTo>
                  <a:pt x="7845445" y="6576821"/>
                </a:lnTo>
                <a:lnTo>
                  <a:pt x="0" y="6576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TextBox 5"/>
          <p:cNvSpPr txBox="1"/>
          <p:nvPr/>
        </p:nvSpPr>
        <p:spPr>
          <a:xfrm>
            <a:off x="1556313" y="4159066"/>
            <a:ext cx="17272101" cy="2340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303"/>
              </a:lnSpc>
            </a:pPr>
            <a:r>
              <a:rPr lang="en-US" sz="17838" dirty="0" err="1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Dialogkort</a:t>
            </a:r>
            <a:endParaRPr lang="en-US" sz="17838" dirty="0">
              <a:ln w="28575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682649" y="-531907"/>
            <a:ext cx="6865631" cy="5493267"/>
          </a:xfrm>
          <a:custGeom>
            <a:avLst/>
            <a:gdLst/>
            <a:ahLst/>
            <a:cxnLst/>
            <a:rect l="l" t="t" r="r" b="b"/>
            <a:pathLst>
              <a:path w="6865631" h="5493267">
                <a:moveTo>
                  <a:pt x="0" y="0"/>
                </a:moveTo>
                <a:lnTo>
                  <a:pt x="6865631" y="0"/>
                </a:lnTo>
                <a:lnTo>
                  <a:pt x="6865631" y="5493267"/>
                </a:lnTo>
                <a:lnTo>
                  <a:pt x="0" y="5493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10632427" y="3034645"/>
            <a:ext cx="8446991" cy="7081094"/>
          </a:xfrm>
          <a:custGeom>
            <a:avLst/>
            <a:gdLst/>
            <a:ahLst/>
            <a:cxnLst/>
            <a:rect l="l" t="t" r="r" b="b"/>
            <a:pathLst>
              <a:path w="8446991" h="7081094">
                <a:moveTo>
                  <a:pt x="0" y="0"/>
                </a:moveTo>
                <a:lnTo>
                  <a:pt x="8446991" y="0"/>
                </a:lnTo>
                <a:lnTo>
                  <a:pt x="8446991" y="7081094"/>
                </a:lnTo>
                <a:lnTo>
                  <a:pt x="0" y="70810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1292258" y="3603508"/>
            <a:ext cx="15703484" cy="6064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4" lvl="1" indent="-539747" algn="l">
              <a:lnSpc>
                <a:spcPts val="519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Stil spørgsmålet på dit kort til en makker</a:t>
            </a:r>
          </a:p>
          <a:p>
            <a:pPr marL="1079494" lvl="1" indent="-539747" algn="l">
              <a:lnSpc>
                <a:spcPts val="519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Lyt til svaret</a:t>
            </a:r>
          </a:p>
          <a:p>
            <a:pPr marL="1079494" lvl="1" indent="-539747" algn="l">
              <a:lnSpc>
                <a:spcPts val="519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Svar på din makkers spørgsmål</a:t>
            </a:r>
          </a:p>
          <a:p>
            <a:pPr marL="1079494" lvl="1" indent="-539747" algn="l">
              <a:lnSpc>
                <a:spcPts val="519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Byt kort</a:t>
            </a:r>
          </a:p>
          <a:p>
            <a:pPr marL="1079494" lvl="1" indent="-539747" algn="l">
              <a:lnSpc>
                <a:spcPts val="594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Find en ny makker</a:t>
            </a:r>
          </a:p>
          <a:p>
            <a:pPr marL="1079494" lvl="1" indent="-539747" algn="l">
              <a:lnSpc>
                <a:spcPts val="5949"/>
              </a:lnSpc>
              <a:buFont typeface="Arial"/>
              <a:buChar char="•"/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Gentag øvelsen</a:t>
            </a:r>
          </a:p>
          <a:p>
            <a:pPr algn="l">
              <a:lnSpc>
                <a:spcPts val="2856"/>
              </a:lnSpc>
            </a:pPr>
            <a:endParaRPr lang="en-US" sz="4999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algn="l">
              <a:lnSpc>
                <a:spcPts val="5199"/>
              </a:lnSpc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HUSK at tale med flere forskellige personer undervejs</a:t>
            </a:r>
          </a:p>
          <a:p>
            <a:pPr algn="l">
              <a:lnSpc>
                <a:spcPts val="8799"/>
              </a:lnSpc>
            </a:pPr>
            <a:endParaRPr lang="en-US" sz="4999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585514" y="1649412"/>
            <a:ext cx="11116972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Dialogkort</a:t>
            </a:r>
            <a:endParaRPr lang="en-US" sz="17000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9540332" y="2756808"/>
            <a:ext cx="7903722" cy="6625673"/>
          </a:xfrm>
          <a:custGeom>
            <a:avLst/>
            <a:gdLst/>
            <a:ahLst/>
            <a:cxnLst/>
            <a:rect l="l" t="t" r="r" b="b"/>
            <a:pathLst>
              <a:path w="7903722" h="6625673">
                <a:moveTo>
                  <a:pt x="0" y="0"/>
                </a:moveTo>
                <a:lnTo>
                  <a:pt x="7903722" y="0"/>
                </a:lnTo>
                <a:lnTo>
                  <a:pt x="7903722" y="6625673"/>
                </a:lnTo>
                <a:lnTo>
                  <a:pt x="0" y="66256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1028700" y="2427593"/>
            <a:ext cx="11009710" cy="3145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Opsamling</a:t>
            </a:r>
            <a:r>
              <a:rPr lang="en-US" sz="17000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på</a:t>
            </a:r>
            <a:r>
              <a:rPr lang="en-US" sz="17000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dialog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5849915"/>
            <a:ext cx="13278326" cy="105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9"/>
              </a:lnSpc>
            </a:pPr>
            <a:r>
              <a:rPr lang="en-US" sz="4999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Vigtige pointer fra jeres dialoger?</a:t>
            </a:r>
          </a:p>
        </p:txBody>
      </p:sp>
      <p:sp>
        <p:nvSpPr>
          <p:cNvPr id="6" name="Freeform 6"/>
          <p:cNvSpPr/>
          <p:nvPr/>
        </p:nvSpPr>
        <p:spPr>
          <a:xfrm>
            <a:off x="11682649" y="-531907"/>
            <a:ext cx="6865631" cy="5493267"/>
          </a:xfrm>
          <a:custGeom>
            <a:avLst/>
            <a:gdLst/>
            <a:ahLst/>
            <a:cxnLst/>
            <a:rect l="l" t="t" r="r" b="b"/>
            <a:pathLst>
              <a:path w="6865631" h="5493267">
                <a:moveTo>
                  <a:pt x="0" y="0"/>
                </a:moveTo>
                <a:lnTo>
                  <a:pt x="6865631" y="0"/>
                </a:lnTo>
                <a:lnTo>
                  <a:pt x="6865631" y="5493267"/>
                </a:lnTo>
                <a:lnTo>
                  <a:pt x="0" y="5493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8023557" y="1577038"/>
            <a:ext cx="10264443" cy="8604661"/>
          </a:xfrm>
          <a:custGeom>
            <a:avLst/>
            <a:gdLst/>
            <a:ahLst/>
            <a:cxnLst/>
            <a:rect l="l" t="t" r="r" b="b"/>
            <a:pathLst>
              <a:path w="10264443" h="8604661">
                <a:moveTo>
                  <a:pt x="0" y="0"/>
                </a:moveTo>
                <a:lnTo>
                  <a:pt x="10264443" y="0"/>
                </a:lnTo>
                <a:lnTo>
                  <a:pt x="10264443" y="8604661"/>
                </a:lnTo>
                <a:lnTo>
                  <a:pt x="0" y="86046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2898230" y="5974618"/>
            <a:ext cx="9338311" cy="1110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2"/>
              </a:lnSpc>
            </a:pPr>
            <a:r>
              <a:rPr lang="en-US" sz="4415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Tilgang B</a:t>
            </a:r>
          </a:p>
          <a:p>
            <a:pPr marL="0" lvl="0" indent="0" algn="ctr">
              <a:lnSpc>
                <a:spcPts val="4282"/>
              </a:lnSpc>
            </a:pPr>
            <a:endParaRPr lang="en-US" sz="4415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-2328002" y="4236895"/>
            <a:ext cx="17272101" cy="2340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303"/>
              </a:lnSpc>
            </a:pPr>
            <a:r>
              <a:rPr lang="en-US" sz="17838" dirty="0">
                <a:ln w="28575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Case</a:t>
            </a:r>
          </a:p>
        </p:txBody>
      </p:sp>
      <p:sp>
        <p:nvSpPr>
          <p:cNvPr id="6" name="Freeform 6"/>
          <p:cNvSpPr/>
          <p:nvPr/>
        </p:nvSpPr>
        <p:spPr>
          <a:xfrm>
            <a:off x="11682649" y="-531907"/>
            <a:ext cx="6865631" cy="5493267"/>
          </a:xfrm>
          <a:custGeom>
            <a:avLst/>
            <a:gdLst/>
            <a:ahLst/>
            <a:cxnLst/>
            <a:rect l="l" t="t" r="r" b="b"/>
            <a:pathLst>
              <a:path w="6865631" h="5493267">
                <a:moveTo>
                  <a:pt x="0" y="0"/>
                </a:moveTo>
                <a:lnTo>
                  <a:pt x="6865631" y="0"/>
                </a:lnTo>
                <a:lnTo>
                  <a:pt x="6865631" y="5493267"/>
                </a:lnTo>
                <a:lnTo>
                  <a:pt x="0" y="5493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1292258" y="1373759"/>
            <a:ext cx="15703484" cy="7568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4"/>
              </a:lnSpc>
            </a:pP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indskoling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Han er glad for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skolen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sine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venner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for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spille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fodbold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frikvartererne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Han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ofte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fuld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af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energi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svært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ved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slippe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det,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optaget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af.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kommer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hjem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fra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SFO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omkring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kl. 16,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træt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efter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lang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dag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For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koble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af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ofte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lov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se YouTube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spille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sin tablet. Det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hyggeligt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for ham, men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oplever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jævnligt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at det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bliver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svært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slukke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skærmen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igen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Det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føre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diskussioner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dårlig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stemning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spiser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sammen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Efter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aftensmaden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leger 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videre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lidt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mere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sin tablet.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Tiden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hurtigt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nogle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bliver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optaget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af det,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laver,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kommer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sent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gang med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aftenrutinerne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bliver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som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regel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puttet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omkring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kl. 20. Han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gerne have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læst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historie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men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når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lyset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slukkes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spørger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ofte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om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må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video mere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spille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lidt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længere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Andre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gange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ligger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tænker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ting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fra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dagen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glæder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sig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noget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der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skal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morgen.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Derfor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det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tage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lang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før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falder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Næste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morgen er Villum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ofte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svær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vække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Han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kommer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langsomt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gang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ikke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altid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lyst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morgenmad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 I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skolen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oplever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læreren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nogle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dage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har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svært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ved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at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koncentrere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sig,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bliver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hurtigere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frustreret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eller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mangler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energi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sidst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dagen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  <a:p>
            <a:pPr algn="l">
              <a:lnSpc>
                <a:spcPts val="2704"/>
              </a:lnSpc>
            </a:pPr>
            <a:endParaRPr lang="en-US" sz="2600" dirty="0">
              <a:solidFill>
                <a:srgbClr val="002364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  <a:p>
            <a:pPr algn="l">
              <a:lnSpc>
                <a:spcPts val="2704"/>
              </a:lnSpc>
            </a:pP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tvivl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om,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hvor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meget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søvnen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skærmvanerne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spiller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ind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hvad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de med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fordel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</a:p>
          <a:p>
            <a:pPr algn="l">
              <a:lnSpc>
                <a:spcPts val="2704"/>
              </a:lnSpc>
            </a:pP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kunne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gøre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6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anderledes</a:t>
            </a:r>
            <a:r>
              <a:rPr lang="en-US" sz="26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14357568" y="6985005"/>
            <a:ext cx="4103425" cy="3439893"/>
          </a:xfrm>
          <a:custGeom>
            <a:avLst/>
            <a:gdLst/>
            <a:ahLst/>
            <a:cxnLst/>
            <a:rect l="l" t="t" r="r" b="b"/>
            <a:pathLst>
              <a:path w="4103425" h="3439893">
                <a:moveTo>
                  <a:pt x="0" y="0"/>
                </a:moveTo>
                <a:lnTo>
                  <a:pt x="4103425" y="0"/>
                </a:lnTo>
                <a:lnTo>
                  <a:pt x="4103425" y="3439893"/>
                </a:lnTo>
                <a:lnTo>
                  <a:pt x="0" y="3439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2258" y="4097413"/>
            <a:ext cx="15048077" cy="3949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Hvad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genkender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I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fra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Villums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hverdag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Hvilke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situationer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casen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påvirke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Villums </a:t>
            </a:r>
            <a:r>
              <a:rPr lang="en-US" sz="3000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</a:t>
            </a:r>
            <a:r>
              <a:rPr lang="en-US" sz="3000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Hvordan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familien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hjælpe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 med at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falde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bedre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til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ro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om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aftenen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Hvilken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betydning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Villums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have for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trivsel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,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læring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fællesskabet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klassen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  <a:p>
            <a:pPr marL="647705" lvl="1" indent="-323852" algn="l">
              <a:lnSpc>
                <a:spcPts val="5280"/>
              </a:lnSpc>
              <a:buAutoNum type="arabicPeriod"/>
            </a:pP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Hvilke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fælles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forventninger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omkring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sengetider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skærmbrug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kan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være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hjælpsomme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3000" u="none" strike="noStrike" dirty="0" err="1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indskoling</a:t>
            </a:r>
            <a:r>
              <a:rPr lang="en-US" sz="3000" u="none" strike="noStrike" dirty="0">
                <a:solidFill>
                  <a:srgbClr val="002364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?</a:t>
            </a:r>
          </a:p>
        </p:txBody>
      </p:sp>
      <p:sp>
        <p:nvSpPr>
          <p:cNvPr id="3" name="Freeform 3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14112153" y="6352250"/>
            <a:ext cx="4954906" cy="4153687"/>
          </a:xfrm>
          <a:custGeom>
            <a:avLst/>
            <a:gdLst/>
            <a:ahLst/>
            <a:cxnLst/>
            <a:rect l="l" t="t" r="r" b="b"/>
            <a:pathLst>
              <a:path w="4954906" h="4153687">
                <a:moveTo>
                  <a:pt x="0" y="0"/>
                </a:moveTo>
                <a:lnTo>
                  <a:pt x="4954906" y="0"/>
                </a:lnTo>
                <a:lnTo>
                  <a:pt x="4954906" y="4153687"/>
                </a:lnTo>
                <a:lnTo>
                  <a:pt x="0" y="41536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TextBox 5"/>
          <p:cNvSpPr txBox="1"/>
          <p:nvPr/>
        </p:nvSpPr>
        <p:spPr>
          <a:xfrm>
            <a:off x="1028700" y="1790700"/>
            <a:ext cx="16230600" cy="1477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80"/>
              </a:lnSpc>
            </a:pPr>
            <a:r>
              <a:rPr lang="en-US" sz="14739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Spørgsmål</a:t>
            </a:r>
            <a:r>
              <a:rPr lang="en-US" sz="14739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4739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til</a:t>
            </a:r>
            <a:r>
              <a:rPr lang="en-US" sz="14739" dirty="0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case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12431563" y="91545"/>
            <a:ext cx="6417367" cy="5379665"/>
          </a:xfrm>
          <a:custGeom>
            <a:avLst/>
            <a:gdLst/>
            <a:ahLst/>
            <a:cxnLst/>
            <a:rect l="l" t="t" r="r" b="b"/>
            <a:pathLst>
              <a:path w="6417367" h="5379665">
                <a:moveTo>
                  <a:pt x="0" y="0"/>
                </a:moveTo>
                <a:lnTo>
                  <a:pt x="6417367" y="0"/>
                </a:lnTo>
                <a:lnTo>
                  <a:pt x="6417367" y="5379665"/>
                </a:lnTo>
                <a:lnTo>
                  <a:pt x="0" y="53796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3639145" y="1914525"/>
            <a:ext cx="11009710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Afslutning</a:t>
            </a:r>
            <a:endParaRPr lang="en-US" sz="17000" dirty="0">
              <a:ln w="19050">
                <a:solidFill>
                  <a:schemeClr val="bg1"/>
                </a:solidFill>
              </a:ln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3665489"/>
            <a:ext cx="16230600" cy="5835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 er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afgørende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for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trivsel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læring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fællesskab</a:t>
            </a: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Gode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søvnvaner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handler om stabile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rutiner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frem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for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perfektion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</a:p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Små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ændringer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kan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gøre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en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stor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forskel</a:t>
            </a: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Det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hjælper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børn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når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hjem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skole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trækker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samme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retning</a:t>
            </a: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  <a:p>
            <a:pPr marL="1079494" lvl="1" indent="-539747" algn="l">
              <a:lnSpc>
                <a:spcPts val="7749"/>
              </a:lnSpc>
              <a:buFont typeface="Arial"/>
              <a:buChar char="•"/>
            </a:pP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God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giver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børn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bedre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forudsætninger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for at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indgå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leg,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samarbejde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og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gode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relationer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4999" dirty="0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999" dirty="0" err="1">
                <a:solidFill>
                  <a:srgbClr val="002364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klassen</a:t>
            </a:r>
            <a:endParaRPr lang="en-US" sz="4999" dirty="0">
              <a:solidFill>
                <a:srgbClr val="002364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2547" y="4865098"/>
            <a:ext cx="2284500" cy="2284500"/>
          </a:xfrm>
          <a:custGeom>
            <a:avLst/>
            <a:gdLst/>
            <a:ahLst/>
            <a:cxnLst/>
            <a:rect l="l" t="t" r="r" b="b"/>
            <a:pathLst>
              <a:path w="2284500" h="2284500">
                <a:moveTo>
                  <a:pt x="0" y="0"/>
                </a:moveTo>
                <a:lnTo>
                  <a:pt x="2284501" y="0"/>
                </a:lnTo>
                <a:lnTo>
                  <a:pt x="2284501" y="2284500"/>
                </a:lnTo>
                <a:lnTo>
                  <a:pt x="0" y="2284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373835" y="9258300"/>
            <a:ext cx="1761250" cy="723667"/>
          </a:xfrm>
          <a:custGeom>
            <a:avLst/>
            <a:gdLst/>
            <a:ahLst/>
            <a:cxnLst/>
            <a:rect l="l" t="t" r="r" b="b"/>
            <a:pathLst>
              <a:path w="1761250" h="723667">
                <a:moveTo>
                  <a:pt x="0" y="0"/>
                </a:moveTo>
                <a:lnTo>
                  <a:pt x="1761250" y="0"/>
                </a:lnTo>
                <a:lnTo>
                  <a:pt x="1761250" y="723667"/>
                </a:lnTo>
                <a:lnTo>
                  <a:pt x="0" y="723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10735597" y="4865098"/>
            <a:ext cx="2284500" cy="2284500"/>
          </a:xfrm>
          <a:custGeom>
            <a:avLst/>
            <a:gdLst/>
            <a:ahLst/>
            <a:cxnLst/>
            <a:rect l="l" t="t" r="r" b="b"/>
            <a:pathLst>
              <a:path w="2284500" h="2284500">
                <a:moveTo>
                  <a:pt x="0" y="0"/>
                </a:moveTo>
                <a:lnTo>
                  <a:pt x="2284500" y="0"/>
                </a:lnTo>
                <a:lnTo>
                  <a:pt x="2284500" y="2284500"/>
                </a:lnTo>
                <a:lnTo>
                  <a:pt x="0" y="2284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TextBox 5"/>
          <p:cNvSpPr txBox="1"/>
          <p:nvPr/>
        </p:nvSpPr>
        <p:spPr>
          <a:xfrm>
            <a:off x="3148209" y="1743549"/>
            <a:ext cx="11991582" cy="17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50"/>
              </a:lnSpc>
            </a:pPr>
            <a:r>
              <a:rPr lang="en-US" sz="17000" dirty="0">
                <a:ln w="19050">
                  <a:solidFill>
                    <a:schemeClr val="bg1"/>
                  </a:solidFill>
                </a:ln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Tak for </a:t>
            </a: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i</a:t>
            </a:r>
            <a:r>
              <a:rPr lang="en-US" sz="17000" dirty="0">
                <a:ln w="19050">
                  <a:solidFill>
                    <a:schemeClr val="bg1"/>
                  </a:solidFill>
                </a:ln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17000" dirty="0" err="1">
                <a:ln w="19050">
                  <a:solidFill>
                    <a:schemeClr val="bg1"/>
                  </a:solidFill>
                </a:ln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aften</a:t>
            </a:r>
            <a:endParaRPr lang="en-US" sz="17000" dirty="0">
              <a:ln w="19050">
                <a:solidFill>
                  <a:schemeClr val="bg1"/>
                </a:solidFill>
              </a:ln>
              <a:solidFill>
                <a:srgbClr val="B4DCEB"/>
              </a:solidFill>
              <a:latin typeface="Berlingske Serif Cn"/>
              <a:ea typeface="Berlingske Serif Cn"/>
              <a:cs typeface="Berlingske Serif Cn"/>
              <a:sym typeface="Berlingske Serif C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3094431"/>
            <a:ext cx="15703484" cy="927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19"/>
              </a:lnSpc>
            </a:pPr>
            <a:r>
              <a:rPr lang="en-US" sz="4499" dirty="0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</a:t>
            </a:r>
            <a:r>
              <a:rPr lang="en-US" sz="4499" dirty="0" err="1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Få</a:t>
            </a:r>
            <a:r>
              <a:rPr lang="en-US" sz="4499" dirty="0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mere </a:t>
            </a:r>
            <a:r>
              <a:rPr lang="en-US" sz="4499" dirty="0" err="1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viden</a:t>
            </a:r>
            <a:r>
              <a:rPr lang="en-US" sz="4499" dirty="0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om </a:t>
            </a:r>
            <a:r>
              <a:rPr lang="en-US" sz="4499" dirty="0" err="1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søvn</a:t>
            </a:r>
            <a:r>
              <a:rPr lang="en-US" sz="4499" dirty="0">
                <a:solidFill>
                  <a:srgbClr val="B4DCEB"/>
                </a:solidFill>
                <a:latin typeface="Berlingske Serif Cn"/>
                <a:ea typeface="Berlingske Serif Cn"/>
                <a:cs typeface="Berlingske Serif Cn"/>
                <a:sym typeface="Berlingske Serif Cn"/>
              </a:rPr>
              <a:t> her: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83854" y="7453423"/>
            <a:ext cx="2981886" cy="1298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Gentofte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Kommunes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hjemmeside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om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Unge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Søvn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51548" y="7453423"/>
            <a:ext cx="3252598" cy="860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Podcasts om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Børn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og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Unges</a:t>
            </a:r>
            <a:r>
              <a:rPr lang="en-US" sz="2499" dirty="0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 </a:t>
            </a:r>
            <a:r>
              <a:rPr lang="en-US" sz="2499" dirty="0" err="1">
                <a:solidFill>
                  <a:srgbClr val="B4DCEB"/>
                </a:solidFill>
                <a:latin typeface="Berlingske Serif Text"/>
                <a:ea typeface="Berlingske Serif Text"/>
                <a:cs typeface="Berlingske Serif Text"/>
                <a:sym typeface="Berlingske Serif Text"/>
              </a:rPr>
              <a:t>søvn</a:t>
            </a:r>
            <a:endParaRPr lang="en-US" sz="2499" dirty="0">
              <a:solidFill>
                <a:srgbClr val="B4DCEB"/>
              </a:solidFill>
              <a:latin typeface="Berlingske Serif Text"/>
              <a:ea typeface="Berlingske Serif Text"/>
              <a:cs typeface="Berlingske Serif Text"/>
              <a:sym typeface="Berlingske Serif Tex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GetOrganized dokument" ma:contentTypeID="0x010100AC085CFC53BC46CEA2EADE194AD9D48200743B93A3CC5762488D6EA238C54253FA" ma:contentTypeVersion="0" ma:contentTypeDescription="GetOrganized dokument" ma:contentTypeScope="" ma:versionID="7565578aa607eb310743a516b020706c">
  <xsd:schema xmlns:xsd="http://www.w3.org/2001/XMLSchema" xmlns:xs="http://www.w3.org/2001/XMLSchema" xmlns:p="http://schemas.microsoft.com/office/2006/metadata/properties" xmlns:ns1="http://schemas.microsoft.com/sharepoint/v3" xmlns:ns2="39FC6673-561D-453B-AC45-C6F2545D84E6" xmlns:ns3="28a6cc97-2024-44c3-8417-d8eec912b8fd" xmlns:ns4="e7978d6f-89e2-4976-930d-b0de8dbcd927" targetNamespace="http://schemas.microsoft.com/office/2006/metadata/properties" ma:root="true" ma:fieldsID="1077632d076fa50dc5fb4d09f52e8925" ns1:_="" ns2:_="" ns3:_="" ns4:_="">
    <xsd:import namespace="http://schemas.microsoft.com/sharepoint/v3"/>
    <xsd:import namespace="39FC6673-561D-453B-AC45-C6F2545D84E6"/>
    <xsd:import namespace="28a6cc97-2024-44c3-8417-d8eec912b8fd"/>
    <xsd:import namespace="e7978d6f-89e2-4976-930d-b0de8dbcd927"/>
    <xsd:element name="properties">
      <xsd:complexType>
        <xsd:sequence>
          <xsd:element name="documentManagement">
            <xsd:complexType>
              <xsd:all>
                <xsd:element ref="ns1:Classification" minOccurs="0"/>
                <xsd:element ref="ns1:Korrespondance" minOccurs="0"/>
                <xsd:element ref="ns1:CaseOwner" minOccurs="0"/>
                <xsd:element ref="ns2:Dato" minOccurs="0"/>
                <xsd:element ref="ns2:Afsender" minOccurs="0"/>
                <xsd:element ref="ns2:Modtager" minOccurs="0"/>
                <xsd:element ref="ns1:Forsendelsesdato" minOccurs="0"/>
                <xsd:element ref="ns1:TrackID" minOccurs="0"/>
                <xsd:element ref="ns1:CaseID" minOccurs="0"/>
                <xsd:element ref="ns1:DocID" minOccurs="0"/>
                <xsd:element ref="ns1:Finalized" minOccurs="0"/>
                <xsd:element ref="ns1:Related" minOccurs="0"/>
                <xsd:element ref="ns1:RegistrationDate" minOccurs="0"/>
                <xsd:element ref="ns1:CaseRecordNumber" minOccurs="0"/>
                <xsd:element ref="ns1:LocalAttachment" minOccurs="0"/>
                <xsd:element ref="ns1:CCMTemplateName" minOccurs="0"/>
                <xsd:element ref="ns1:CCMTemplateVersion" minOccurs="0"/>
                <xsd:element ref="ns1:CCMTemplateID" minOccurs="0"/>
                <xsd:element ref="ns1:CCMSystemID" minOccurs="0"/>
                <xsd:element ref="ns1:WasEncrypted" minOccurs="0"/>
                <xsd:element ref="ns1:WasSigned" minOccurs="0"/>
                <xsd:element ref="ns1:MailHasAttachments" minOccurs="0"/>
                <xsd:element ref="ns1:CCMConversation" minOccurs="0"/>
                <xsd:element ref="ns2:a3c7f3665c3f4ddab65e7e70f16e8438" minOccurs="0"/>
                <xsd:element ref="ns3:TaxCatchAll" minOccurs="0"/>
                <xsd:element ref="ns2:CCMAgendaDocumentStatus" minOccurs="0"/>
                <xsd:element ref="ns2:CCMAgendaStatus" minOccurs="0"/>
                <xsd:element ref="ns2:CCMMeetingCaseId" minOccurs="0"/>
                <xsd:element ref="ns2:CCMMeetingCaseInstanceId" minOccurs="0"/>
                <xsd:element ref="ns2:CCMAgendaItemId" minOccurs="0"/>
                <xsd:element ref="ns2:CCMMeetingCaseLink" minOccurs="0"/>
                <xsd:element ref="ns2:AgendaStatusIcon" minOccurs="0"/>
                <xsd:element ref="ns4:CaptiaHistorik" minOccurs="0"/>
                <xsd:element ref="ns1:CCMVisualId" minOccurs="0"/>
                <xsd:element ref="ns1:CCMOriginalDocID" minOccurs="0"/>
                <xsd:element ref="ns1:CCMCognitiveType" minOccurs="0"/>
                <xsd:element ref="ns1:CCMMetadataExtractionStatus" minOccurs="0"/>
                <xsd:element ref="ns1:CCMPageCount" minOccurs="0"/>
                <xsd:element ref="ns1:CCMCommentCount" minOccurs="0"/>
                <xsd:element ref="ns1:CCMPreviewAnnotationsTasks" minOccurs="0"/>
                <xsd:element ref="ns2:Frist" minOccurs="0"/>
                <xsd:element ref="ns2:ReplyTo" minOccurs="0"/>
                <xsd:element ref="ns2:ErBesvare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lassification" ma:index="2" nillable="true" ma:displayName="Klassifikation" ma:hidden="true" ma:internalName="Classification">
      <xsd:simpleType>
        <xsd:restriction base="dms:Choice">
          <xsd:enumeration value="Offentlig"/>
          <xsd:enumeration value="Intern"/>
          <xsd:enumeration value="Fortrolig"/>
        </xsd:restriction>
      </xsd:simpleType>
    </xsd:element>
    <xsd:element name="Korrespondance" ma:index="3" nillable="true" ma:displayName="Korrespondance" ma:default="Intern" ma:format="Dropdown" ma:internalName="Korrespondance">
      <xsd:simpleType>
        <xsd:restriction base="dms:Choice">
          <xsd:enumeration value="Intern"/>
          <xsd:enumeration value="Indgående"/>
          <xsd:enumeration value="Udgående"/>
        </xsd:restriction>
      </xsd:simpleType>
    </xsd:element>
    <xsd:element name="CaseOwner" ma:index="4" nillable="true" ma:displayName="Sagsbehandler" ma:default="340;#Ayat Siddiqi (ASQ) (ASQ)" ma:list="UserInfo" ma:SearchPeopleOnly="false" ma:SharePointGroup="0" ma:internalName="Case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Forsendelsesdato" ma:index="9" nillable="true" ma:displayName="Forsendelsesdato" ma:internalName="Forsendelsesdato">
      <xsd:simpleType>
        <xsd:restriction base="dms:DateTime"/>
      </xsd:simpleType>
    </xsd:element>
    <xsd:element name="TrackID" ma:index="10" nillable="true" ma:displayName="TrackID" ma:internalName="TrackID">
      <xsd:simpleType>
        <xsd:restriction base="dms:Note">
          <xsd:maxLength value="255"/>
        </xsd:restriction>
      </xsd:simpleType>
    </xsd:element>
    <xsd:element name="CaseID" ma:index="17" nillable="true" ma:displayName="Sags ID" ma:default="Tildeler" ma:internalName="CaseID" ma:readOnly="true">
      <xsd:simpleType>
        <xsd:restriction base="dms:Text"/>
      </xsd:simpleType>
    </xsd:element>
    <xsd:element name="DocID" ma:index="18" nillable="true" ma:displayName="Dok ID" ma:default="Tildeler" ma:internalName="DocID" ma:readOnly="true">
      <xsd:simpleType>
        <xsd:restriction base="dms:Text"/>
      </xsd:simpleType>
    </xsd:element>
    <xsd:element name="Finalized" ma:index="19" nillable="true" ma:displayName="Endeligt" ma:default="False" ma:internalName="Finalized" ma:readOnly="true">
      <xsd:simpleType>
        <xsd:restriction base="dms:Boolean"/>
      </xsd:simpleType>
    </xsd:element>
    <xsd:element name="Related" ma:index="20" nillable="true" ma:displayName="Vedhæftet dokument" ma:default="False" ma:internalName="Related" ma:readOnly="true">
      <xsd:simpleType>
        <xsd:restriction base="dms:Boolean"/>
      </xsd:simpleType>
    </xsd:element>
    <xsd:element name="RegistrationDate" ma:index="21" nillable="true" ma:displayName="Registrerings dato" ma:format="DateTime" ma:internalName="RegistrationDate" ma:readOnly="true">
      <xsd:simpleType>
        <xsd:restriction base="dms:DateTime"/>
      </xsd:simpleType>
    </xsd:element>
    <xsd:element name="CaseRecordNumber" ma:index="22" nillable="true" ma:displayName="Akt ID" ma:decimals="0" ma:default="0" ma:internalName="CaseRecordNumber" ma:readOnly="true">
      <xsd:simpleType>
        <xsd:restriction base="dms:Number"/>
      </xsd:simpleType>
    </xsd:element>
    <xsd:element name="LocalAttachment" ma:index="23" nillable="true" ma:displayName="Lokalt bilag" ma:default="False" ma:description="" ma:internalName="LocalAttachment" ma:readOnly="true">
      <xsd:simpleType>
        <xsd:restriction base="dms:Boolean"/>
      </xsd:simpleType>
    </xsd:element>
    <xsd:element name="CCMTemplateName" ma:index="24" nillable="true" ma:displayName="Skabelon navn" ma:internalName="CCMTemplateName" ma:readOnly="true">
      <xsd:simpleType>
        <xsd:restriction base="dms:Text"/>
      </xsd:simpleType>
    </xsd:element>
    <xsd:element name="CCMTemplateVersion" ma:index="25" nillable="true" ma:displayName="Skabelon version" ma:internalName="CCMTemplateVersion" ma:readOnly="true">
      <xsd:simpleType>
        <xsd:restriction base="dms:Text"/>
      </xsd:simpleType>
    </xsd:element>
    <xsd:element name="CCMTemplateID" ma:index="26" nillable="true" ma:displayName="CCMTemplateID" ma:decimals="0" ma:default="0" ma:hidden="true" ma:internalName="CCMTemplateID" ma:readOnly="true">
      <xsd:simpleType>
        <xsd:restriction base="dms:Number"/>
      </xsd:simpleType>
    </xsd:element>
    <xsd:element name="CCMSystemID" ma:index="27" nillable="true" ma:displayName="CCMSystemID" ma:hidden="true" ma:internalName="CCMSystemID" ma:readOnly="true">
      <xsd:simpleType>
        <xsd:restriction base="dms:Text"/>
      </xsd:simpleType>
    </xsd:element>
    <xsd:element name="WasEncrypted" ma:index="28" nillable="true" ma:displayName="Krypteret" ma:default="False" ma:internalName="WasEncrypted" ma:readOnly="true">
      <xsd:simpleType>
        <xsd:restriction base="dms:Boolean"/>
      </xsd:simpleType>
    </xsd:element>
    <xsd:element name="WasSigned" ma:index="29" nillable="true" ma:displayName="Signeret" ma:default="False" ma:internalName="WasSigned" ma:readOnly="true">
      <xsd:simpleType>
        <xsd:restriction base="dms:Boolean"/>
      </xsd:simpleType>
    </xsd:element>
    <xsd:element name="MailHasAttachments" ma:index="30" nillable="true" ma:displayName="E-mail har vedhæftede filer" ma:default="False" ma:internalName="MailHasAttachments" ma:readOnly="true">
      <xsd:simpleType>
        <xsd:restriction base="dms:Boolean"/>
      </xsd:simpleType>
    </xsd:element>
    <xsd:element name="CCMConversation" ma:index="31" nillable="true" ma:displayName="Samtale" ma:description="" ma:internalName="CCMConversation" ma:readOnly="true">
      <xsd:simpleType>
        <xsd:restriction base="dms:Text"/>
      </xsd:simpleType>
    </xsd:element>
    <xsd:element name="CCMVisualId" ma:index="44" nillable="true" ma:displayName="Sags ID" ma:default="Tildeler" ma:internalName="CCMVisualId" ma:readOnly="true">
      <xsd:simpleType>
        <xsd:restriction base="dms:Text"/>
      </xsd:simpleType>
    </xsd:element>
    <xsd:element name="CCMOriginalDocID" ma:index="45" nillable="true" ma:displayName="Originalt Dok ID" ma:description="" ma:internalName="CCMOriginalDocID" ma:readOnly="true">
      <xsd:simpleType>
        <xsd:restriction base="dms:Text"/>
      </xsd:simpleType>
    </xsd:element>
    <xsd:element name="CCMCognitiveType" ma:index="47" nillable="true" ma:displayName="CognitiveType" ma:decimals="0" ma:description="" ma:internalName="CCMCognitiveType" ma:readOnly="false">
      <xsd:simpleType>
        <xsd:restriction base="dms:Number"/>
      </xsd:simpleType>
    </xsd:element>
    <xsd:element name="CCMMetadataExtractionStatus" ma:index="48" nillable="true" ma:displayName="CCMMetadataExtractionStatus" ma:default="CCMPageCount:InProgress;CCMCommentCount:InProgress" ma:hidden="true" ma:internalName="CCMMetadataExtractionStatus" ma:readOnly="false">
      <xsd:simpleType>
        <xsd:restriction base="dms:Text"/>
      </xsd:simpleType>
    </xsd:element>
    <xsd:element name="CCMPageCount" ma:index="49" nillable="true" ma:displayName="Sider" ma:decimals="0" ma:description="" ma:internalName="CCMPageCount" ma:readOnly="true">
      <xsd:simpleType>
        <xsd:restriction base="dms:Number"/>
      </xsd:simpleType>
    </xsd:element>
    <xsd:element name="CCMCommentCount" ma:index="50" nillable="true" ma:displayName="Kommentarer" ma:decimals="0" ma:description="" ma:internalName="CCMCommentCount" ma:readOnly="true">
      <xsd:simpleType>
        <xsd:restriction base="dms:Number"/>
      </xsd:simpleType>
    </xsd:element>
    <xsd:element name="CCMPreviewAnnotationsTasks" ma:index="51" nillable="true" ma:displayName="Opgaver" ma:decimals="0" ma:description="" ma:internalName="CCMPreviewAnnotationsTasks" ma:readOnly="tru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C6673-561D-453B-AC45-C6F2545D84E6" elementFormDefault="qualified">
    <xsd:import namespace="http://schemas.microsoft.com/office/2006/documentManagement/types"/>
    <xsd:import namespace="http://schemas.microsoft.com/office/infopath/2007/PartnerControls"/>
    <xsd:element name="Dato" ma:index="5" nillable="true" ma:displayName="Dato" ma:default="[today]" ma:format="DateOnly" ma:internalName="Dato">
      <xsd:simpleType>
        <xsd:restriction base="dms:DateTime"/>
      </xsd:simpleType>
    </xsd:element>
    <xsd:element name="Afsender" ma:index="7" nillable="true" ma:displayName="Afsender" ma:list="{FC0AB5E1-C8B2-481E-91C4-7F3B47BE17D8}" ma:internalName="Afsender" ma:readOnly="false" ma:showField="VisNavn">
      <xsd:simpleType>
        <xsd:restriction base="dms:Lookup"/>
      </xsd:simpleType>
    </xsd:element>
    <xsd:element name="Modtager" ma:index="8" nillable="true" ma:displayName="Modtagere" ma:list="{FC0AB5E1-C8B2-481E-91C4-7F3B47BE17D8}" ma:internalName="Modtager" ma:readOnly="false" ma:showField="VisNavn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3c7f3665c3f4ddab65e7e70f16e8438" ma:index="32" nillable="true" ma:taxonomy="true" ma:internalName="a3c7f3665c3f4ddab65e7e70f16e8438" ma:taxonomyFieldName="Dokumenttype" ma:displayName="Dokumenttype" ma:default="" ma:fieldId="{a3c7f366-5c3f-4dda-b65e-7e70f16e8438}" ma:sspId="f4111adf-27ef-4e89-ae99-93e1f11ba3eb" ma:termSetId="2a4879fc-ae04-4bed-bb2c-c61845ab3bd7" ma:anchorId="5d7347f3-3515-49d5-b60f-5ace0fc343c1" ma:open="false" ma:isKeyword="false">
      <xsd:complexType>
        <xsd:sequence>
          <xsd:element ref="pc:Terms" minOccurs="0" maxOccurs="1"/>
        </xsd:sequence>
      </xsd:complexType>
    </xsd:element>
    <xsd:element name="CCMAgendaDocumentStatus" ma:index="36" nillable="true" ma:displayName="Status  for dagsordensdokument" ma:default="" ma:format="Dropdown" ma:internalName="CCMAgendaDocumentStatus">
      <xsd:simpleType>
        <xsd:restriction base="dms:Choice">
          <xsd:enumeration value="Udkast"/>
          <xsd:enumeration value="Under udarbejdelse"/>
          <xsd:enumeration value="Endelig"/>
        </xsd:restriction>
      </xsd:simpleType>
    </xsd:element>
    <xsd:element name="CCMAgendaStatus" ma:index="37" nillable="true" ma:displayName="Dagsordenstatus" ma:default="" ma:format="Dropdown" ma:internalName="CCMAgendaStatus">
      <xsd:simpleType>
        <xsd:restriction base="dms:Choice">
          <xsd:enumeration value="Anmeldt"/>
          <xsd:enumeration value="Optaget på dagsorden"/>
          <xsd:enumeration value="Behandlet"/>
          <xsd:enumeration value="Afvist til dagsorden"/>
          <xsd:enumeration value="Fjernet fra dagsorden"/>
        </xsd:restriction>
      </xsd:simpleType>
    </xsd:element>
    <xsd:element name="CCMMeetingCaseId" ma:index="38" nillable="true" ma:displayName="CCMMeetingCaseId" ma:hidden="true" ma:internalName="CCMMeetingCaseId">
      <xsd:simpleType>
        <xsd:restriction base="dms:Text">
          <xsd:maxLength value="255"/>
        </xsd:restriction>
      </xsd:simpleType>
    </xsd:element>
    <xsd:element name="CCMMeetingCaseInstanceId" ma:index="39" nillable="true" ma:displayName="CCMMeetingCaseInstanceId" ma:hidden="true" ma:internalName="CCMMeetingCaseInstanceId">
      <xsd:simpleType>
        <xsd:restriction base="dms:Text">
          <xsd:maxLength value="255"/>
        </xsd:restriction>
      </xsd:simpleType>
    </xsd:element>
    <xsd:element name="CCMAgendaItemId" ma:index="40" nillable="true" ma:displayName="CCMAgendaItemId" ma:decimals="0" ma:hidden="true" ma:internalName="CCMAgendaItemId">
      <xsd:simpleType>
        <xsd:restriction base="dms:Number"/>
      </xsd:simpleType>
    </xsd:element>
    <xsd:element name="CCMMeetingCaseLink" ma:index="41" nillable="true" ma:displayName="Mødesag" ma:format="Hyperlink" ma:internalName="CCMMeetingCase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gendaStatusIcon" ma:index="42" nillable="true" ma:displayName="Ikon for dagsordensstatus" ma:internalName="AgendaStatusIcon" ma:readOnly="true">
      <xsd:simpleType>
        <xsd:restriction base="dms:Unknown"/>
      </xsd:simpleType>
    </xsd:element>
    <xsd:element name="Frist" ma:index="52" nillable="true" ma:displayName="Frist" ma:internalName="Frist">
      <xsd:simpleType>
        <xsd:restriction base="dms:DateTime"/>
      </xsd:simpleType>
    </xsd:element>
    <xsd:element name="ReplyTo" ma:index="53" nillable="true" ma:displayName="Svar på" ma:list="{39FC6673-561D-453B-AC45-C6F2545D84E6}" ma:internalName="ReplyTo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rBesvaret" ma:index="54" nillable="true" ma:displayName="Er besvaret" ma:default="0" ma:internalName="ErBesvare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a6cc97-2024-44c3-8417-d8eec912b8fd" elementFormDefault="qualified">
    <xsd:import namespace="http://schemas.microsoft.com/office/2006/documentManagement/types"/>
    <xsd:import namespace="http://schemas.microsoft.com/office/infopath/2007/PartnerControls"/>
    <xsd:element name="TaxCatchAll" ma:index="33" nillable="true" ma:displayName="Taxonomy Catch All Column" ma:hidden="true" ma:list="{14347378-5e44-43d5-99bd-1aae4b25467d}" ma:internalName="TaxCatchAll" ma:showField="CatchAllData" ma:web="28a6cc97-2024-44c3-8417-d8eec912b8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978d6f-89e2-4976-930d-b0de8dbcd927" elementFormDefault="qualified">
    <xsd:import namespace="http://schemas.microsoft.com/office/2006/documentManagement/types"/>
    <xsd:import namespace="http://schemas.microsoft.com/office/infopath/2007/PartnerControls"/>
    <xsd:element name="CaptiaHistorik" ma:index="43" nillable="true" ma:displayName="Captia historik" ma:internalName="CaptiaHistorik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Indholdstype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alAttachment xmlns="http://schemas.microsoft.com/sharepoint/v3">false</LocalAttachment>
    <CCMAgendaItemId xmlns="39FC6673-561D-453B-AC45-C6F2545D84E6" xsi:nil="true"/>
    <CCMMetadataExtractionStatus xmlns="http://schemas.microsoft.com/sharepoint/v3" xsi:nil="true"/>
    <Dato xmlns="39FC6673-561D-453B-AC45-C6F2545D84E6">2026-08-24T11:00:00+00:00</Dato>
    <Finalized xmlns="http://schemas.microsoft.com/sharepoint/v3">false</Finalized>
    <CCMPageCount xmlns="http://schemas.microsoft.com/sharepoint/v3">0</CCMPageCount>
    <CCMAgendaStatus xmlns="39FC6673-561D-453B-AC45-C6F2545D84E6" xsi:nil="true"/>
    <ErBesvaret xmlns="39FC6673-561D-453B-AC45-C6F2545D84E6">false</ErBesvaret>
    <DocID xmlns="http://schemas.microsoft.com/sharepoint/v3">6971568</DocID>
    <MailHasAttachments xmlns="http://schemas.microsoft.com/sharepoint/v3">false</MailHasAttachments>
    <CCMCommentCount xmlns="http://schemas.microsoft.com/sharepoint/v3">0</CCMCommentCount>
    <CCMTemplateVersion xmlns="http://schemas.microsoft.com/sharepoint/v3" xsi:nil="true"/>
    <CCMCognitiveType xmlns="http://schemas.microsoft.com/sharepoint/v3" xsi:nil="true"/>
    <CCMTemplateID xmlns="http://schemas.microsoft.com/sharepoint/v3">0</CCMTemplateID>
    <Korrespondance xmlns="http://schemas.microsoft.com/sharepoint/v3">Intern</Korrespondance>
    <CaseID xmlns="http://schemas.microsoft.com/sharepoint/v3">EMN-2026-04655</CaseID>
    <RegistrationDate xmlns="http://schemas.microsoft.com/sharepoint/v3" xsi:nil="true"/>
    <CaseRecordNumber xmlns="http://schemas.microsoft.com/sharepoint/v3">0</CaseRecordNumber>
    <CCMAgendaDocumentStatus xmlns="39FC6673-561D-453B-AC45-C6F2545D84E6" xsi:nil="true"/>
    <CCMOriginalDocID xmlns="http://schemas.microsoft.com/sharepoint/v3" xsi:nil="true"/>
    <CCMPreviewAnnotationsTasks xmlns="http://schemas.microsoft.com/sharepoint/v3" xsi:nil="true"/>
    <CCMTemplateName xmlns="http://schemas.microsoft.com/sharepoint/v3" xsi:nil="true"/>
    <Related xmlns="http://schemas.microsoft.com/sharepoint/v3">false</Related>
    <CCMMeetingCaseLink xmlns="39FC6673-561D-453B-AC45-C6F2545D84E6">
      <Url xsi:nil="true"/>
      <Description xsi:nil="true"/>
    </CCMMeetingCaseLink>
    <CCMVisualId xmlns="http://schemas.microsoft.com/sharepoint/v3">EMN-2026-04655</CCMVisualId>
    <CCMMeetingCaseId xmlns="39FC6673-561D-453B-AC45-C6F2545D84E6" xsi:nil="true"/>
    <CCMSystemID xmlns="http://schemas.microsoft.com/sharepoint/v3">194d9032-8a43-4f5e-9edd-cac5db8e7f57</CCMSystemID>
    <WasEncrypted xmlns="http://schemas.microsoft.com/sharepoint/v3">false</WasEncrypted>
    <WasSigned xmlns="http://schemas.microsoft.com/sharepoint/v3">false</WasSigned>
    <CaseOwner xmlns="http://schemas.microsoft.com/sharepoint/v3">
      <UserInfo>
        <DisplayName>Ayat Siddiqi (ASQ) (ASQ)</DisplayName>
        <AccountId>340</AccountId>
        <AccountType/>
      </UserInfo>
    </CaseOwner>
    <Forsendelsesdato xmlns="http://schemas.microsoft.com/sharepoint/v3" xsi:nil="true"/>
    <a3c7f3665c3f4ddab65e7e70f16e8438 xmlns="39FC6673-561D-453B-AC45-C6F2545D84E6">
      <Terms xmlns="http://schemas.microsoft.com/office/infopath/2007/PartnerControls"/>
    </a3c7f3665c3f4ddab65e7e70f16e8438>
    <ReplyTo xmlns="39FC6673-561D-453B-AC45-C6F2545D84E6"/>
    <TaxCatchAll xmlns="28a6cc97-2024-44c3-8417-d8eec912b8fd"/>
    <Afsender xmlns="39FC6673-561D-453B-AC45-C6F2545D84E6" xsi:nil="true"/>
    <CaptiaHistorik xmlns="e7978d6f-89e2-4976-930d-b0de8dbcd927" xsi:nil="true"/>
    <CCMMeetingCaseInstanceId xmlns="39FC6673-561D-453B-AC45-C6F2545D84E6" xsi:nil="true"/>
    <TrackID xmlns="http://schemas.microsoft.com/sharepoint/v3" xsi:nil="true"/>
    <Classification xmlns="http://schemas.microsoft.com/sharepoint/v3" xsi:nil="true"/>
    <Frist xmlns="39FC6673-561D-453B-AC45-C6F2545D84E6" xsi:nil="true"/>
    <Modtager xmlns="39FC6673-561D-453B-AC45-C6F2545D84E6"/>
  </documentManagement>
</p:properties>
</file>

<file path=customXml/itemProps1.xml><?xml version="1.0" encoding="utf-8"?>
<ds:datastoreItem xmlns:ds="http://schemas.openxmlformats.org/officeDocument/2006/customXml" ds:itemID="{B9311D03-3824-4A3C-B03A-FF9B46C85BA9}"/>
</file>

<file path=customXml/itemProps2.xml><?xml version="1.0" encoding="utf-8"?>
<ds:datastoreItem xmlns:ds="http://schemas.openxmlformats.org/officeDocument/2006/customXml" ds:itemID="{8C8F0B44-71AA-4DB6-B0E6-08B05492A39C}"/>
</file>

<file path=customXml/itemProps3.xml><?xml version="1.0" encoding="utf-8"?>
<ds:datastoreItem xmlns:ds="http://schemas.openxmlformats.org/officeDocument/2006/customXml" ds:itemID="{7844BF84-9A00-41DB-AD00-9738F63DA186}"/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563</Words>
  <Application>Microsoft Office PowerPoint</Application>
  <PresentationFormat>Brugerdefineret</PresentationFormat>
  <Paragraphs>69</Paragraphs>
  <Slides>16</Slides>
  <Notes>1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2" baseType="lpstr">
      <vt:lpstr>Berlingske Serif Cn</vt:lpstr>
      <vt:lpstr>Arial</vt:lpstr>
      <vt:lpstr>Berlingske Serif Text</vt:lpstr>
      <vt:lpstr>Calibri</vt:lpstr>
      <vt:lpstr>Aptos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Styrket forældredialog - søvn - PowerPoint</dc:title>
  <cp:lastModifiedBy>Ayat Sajid Siddiqi (ASQ)</cp:lastModifiedBy>
  <cp:revision>2</cp:revision>
  <dcterms:created xsi:type="dcterms:W3CDTF">2006-08-16T00:00:00Z</dcterms:created>
  <dcterms:modified xsi:type="dcterms:W3CDTF">2026-08-21T14:36:39Z</dcterms:modified>
  <dc:identifier>DAHNT4qrTbM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CMPostListPublishStatus">
    <vt:lpwstr>Afventer godkendelse</vt:lpwstr>
  </property>
  <property fmtid="{D5CDD505-2E9C-101B-9397-08002B2CF9AE}" pid="3" name="CCMOneDriveID">
    <vt:lpwstr/>
  </property>
  <property fmtid="{D5CDD505-2E9C-101B-9397-08002B2CF9AE}" pid="4" name="CCMMustBeOnPostList">
    <vt:bool>true</vt:bool>
  </property>
  <property fmtid="{D5CDD505-2E9C-101B-9397-08002B2CF9AE}" pid="5" name="CCMOneDriveOwnerID">
    <vt:lpwstr/>
  </property>
  <property fmtid="{D5CDD505-2E9C-101B-9397-08002B2CF9AE}" pid="6" name="ContentTypeId">
    <vt:lpwstr>0x010100AC085CFC53BC46CEA2EADE194AD9D48200743B93A3CC5762488D6EA238C54253FA</vt:lpwstr>
  </property>
  <property fmtid="{D5CDD505-2E9C-101B-9397-08002B2CF9AE}" pid="7" name="CCMOneDriveItemID">
    <vt:lpwstr/>
  </property>
  <property fmtid="{D5CDD505-2E9C-101B-9397-08002B2CF9AE}" pid="8" name="TemplateUrl">
    <vt:lpwstr/>
  </property>
  <property fmtid="{D5CDD505-2E9C-101B-9397-08002B2CF9AE}" pid="9" name="CCMIsSharedOnOneDrive">
    <vt:bool>false</vt:bool>
  </property>
  <property fmtid="{D5CDD505-2E9C-101B-9397-08002B2CF9AE}" pid="10" name="CCMIsChildDocumentSet">
    <vt:bool>false</vt:bool>
  </property>
  <property fmtid="{D5CDD505-2E9C-101B-9397-08002B2CF9AE}" pid="11" name="CCMSystem">
    <vt:lpwstr> </vt:lpwstr>
  </property>
  <property fmtid="{D5CDD505-2E9C-101B-9397-08002B2CF9AE}" pid="12" name="CCMEventContext_DocumentTimelineUpdatingEvent">
    <vt:lpwstr>1594c2b4-e862-419f-b154-dc21c17102da</vt:lpwstr>
  </property>
  <property fmtid="{D5CDD505-2E9C-101B-9397-08002B2CF9AE}" pid="13" name="Dokumenttype">
    <vt:lpwstr/>
  </property>
  <property fmtid="{D5CDD505-2E9C-101B-9397-08002B2CF9AE}" pid="14" name="CCMCommunication">
    <vt:lpwstr>KcDocumentEvent;95b25618-cc08-424d-a6a3-96ae16a0cf42</vt:lpwstr>
  </property>
</Properties>
</file>